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5" r:id="rId2"/>
  </p:sldMasterIdLst>
  <p:notesMasterIdLst>
    <p:notesMasterId r:id="rId28"/>
  </p:notesMasterIdLst>
  <p:handoutMasterIdLst>
    <p:handoutMasterId r:id="rId29"/>
  </p:handoutMasterIdLst>
  <p:sldIdLst>
    <p:sldId id="276" r:id="rId3"/>
    <p:sldId id="277" r:id="rId4"/>
    <p:sldId id="279" r:id="rId5"/>
    <p:sldId id="264" r:id="rId6"/>
    <p:sldId id="258" r:id="rId7"/>
    <p:sldId id="282" r:id="rId8"/>
    <p:sldId id="280" r:id="rId9"/>
    <p:sldId id="281" r:id="rId10"/>
    <p:sldId id="298" r:id="rId11"/>
    <p:sldId id="292" r:id="rId12"/>
    <p:sldId id="293" r:id="rId13"/>
    <p:sldId id="284" r:id="rId14"/>
    <p:sldId id="296" r:id="rId15"/>
    <p:sldId id="286" r:id="rId16"/>
    <p:sldId id="288" r:id="rId17"/>
    <p:sldId id="291" r:id="rId18"/>
    <p:sldId id="294" r:id="rId19"/>
    <p:sldId id="290" r:id="rId20"/>
    <p:sldId id="289" r:id="rId21"/>
    <p:sldId id="285" r:id="rId22"/>
    <p:sldId id="295" r:id="rId23"/>
    <p:sldId id="297" r:id="rId24"/>
    <p:sldId id="300" r:id="rId25"/>
    <p:sldId id="271" r:id="rId26"/>
    <p:sldId id="299"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647" autoAdjust="0"/>
    <p:restoredTop sz="62347" autoAdjust="0"/>
  </p:normalViewPr>
  <p:slideViewPr>
    <p:cSldViewPr snapToGrid="0">
      <p:cViewPr varScale="1">
        <p:scale>
          <a:sx n="82" d="100"/>
          <a:sy n="82" d="100"/>
        </p:scale>
        <p:origin x="1560" y="78"/>
      </p:cViewPr>
      <p:guideLst/>
    </p:cSldViewPr>
  </p:slideViewPr>
  <p:notesTextViewPr>
    <p:cViewPr>
      <p:scale>
        <a:sx n="1" d="1"/>
        <a:sy n="1" d="1"/>
      </p:scale>
      <p:origin x="0" y="0"/>
    </p:cViewPr>
  </p:notesTextViewPr>
  <p:notesViewPr>
    <p:cSldViewPr snapToGrid="0">
      <p:cViewPr varScale="1">
        <p:scale>
          <a:sx n="100" d="100"/>
          <a:sy n="100" d="100"/>
        </p:scale>
        <p:origin x="3552" y="7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209B620-97FF-4EA6-9EC5-635AFB7E65B1}" type="datetimeFigureOut">
              <a:rPr lang="en-US" smtClean="0"/>
              <a:t>2/5/2018</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9B09390-64A2-4F93-9CFC-9EB7E50741C2}" type="slidenum">
              <a:rPr lang="en-US" smtClean="0"/>
              <a:t>‹#›</a:t>
            </a:fld>
            <a:endParaRPr lang="en-US"/>
          </a:p>
        </p:txBody>
      </p:sp>
    </p:spTree>
    <p:extLst>
      <p:ext uri="{BB962C8B-B14F-4D97-AF65-F5344CB8AC3E}">
        <p14:creationId xmlns:p14="http://schemas.microsoft.com/office/powerpoint/2010/main" val="39903647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91570F-75C0-4DE5-81A5-D32A72C6EA2A}" type="datetimeFigureOut">
              <a:rPr lang="en-US" smtClean="0"/>
              <a:t>2/5/2018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881AA2-1664-435D-AAF7-F47038BA967C}" type="slidenum">
              <a:rPr lang="en-US" smtClean="0"/>
              <a:t>‹#›</a:t>
            </a:fld>
            <a:endParaRPr lang="en-US"/>
          </a:p>
        </p:txBody>
      </p:sp>
    </p:spTree>
    <p:extLst>
      <p:ext uri="{BB962C8B-B14F-4D97-AF65-F5344CB8AC3E}">
        <p14:creationId xmlns:p14="http://schemas.microsoft.com/office/powerpoint/2010/main" val="6145673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Photo by New</a:t>
            </a:r>
            <a:r>
              <a:rPr lang="en-US" baseline="0" dirty="0" smtClean="0"/>
              <a:t> York Sea Grant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840389-409B-4146-9D46-6D38F37A93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7890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smtClean="0">
                <a:solidFill>
                  <a:schemeClr val="tx1"/>
                </a:solidFill>
                <a:effectLst/>
                <a:latin typeface="+mn-lt"/>
                <a:ea typeface="+mn-ea"/>
                <a:cs typeface="+mn-cs"/>
              </a:rPr>
              <a:t>Native Range/Introduction:</a:t>
            </a:r>
          </a:p>
          <a:p>
            <a:r>
              <a:rPr lang="en-US" sz="1200" b="0" i="0" kern="1200" dirty="0" err="1" smtClean="0">
                <a:solidFill>
                  <a:schemeClr val="tx1"/>
                </a:solidFill>
                <a:effectLst/>
                <a:latin typeface="+mn-lt"/>
                <a:ea typeface="+mn-ea"/>
                <a:cs typeface="+mn-cs"/>
              </a:rPr>
              <a:t>Hemimysis</a:t>
            </a:r>
            <a:r>
              <a:rPr lang="en-US" sz="1200" b="0" i="0" kern="1200" dirty="0" smtClean="0">
                <a:solidFill>
                  <a:schemeClr val="tx1"/>
                </a:solidFill>
                <a:effectLst/>
                <a:latin typeface="+mn-lt"/>
                <a:ea typeface="+mn-ea"/>
                <a:cs typeface="+mn-cs"/>
              </a:rPr>
              <a:t> or bloody red shrimp, are an invasive crustacean native to freshwater areas in Europe and western Asia. It has been identified in all of the Great Lakes except for Lake Superior and was likely brought here by the ballast water of ships. The first sighting of this species in Lake Ontario was in 2006. Later that year the shrimp were found near Oswego, New York. Populations of this species grow quickly and can be found at high densities; 500 shrimp per cubic meter in some locations.</a:t>
            </a:r>
          </a:p>
          <a:p>
            <a:endParaRPr lang="en-US" sz="1200" b="0" i="0" kern="1200" dirty="0" smtClean="0">
              <a:solidFill>
                <a:schemeClr val="tx1"/>
              </a:solidFill>
              <a:effectLst/>
              <a:latin typeface="+mn-lt"/>
              <a:ea typeface="+mn-ea"/>
              <a:cs typeface="+mn-cs"/>
            </a:endParaRPr>
          </a:p>
          <a:p>
            <a:r>
              <a:rPr lang="en-US" sz="1200" b="1" i="0" kern="1200" dirty="0" smtClean="0">
                <a:solidFill>
                  <a:schemeClr val="tx1"/>
                </a:solidFill>
                <a:effectLst/>
                <a:latin typeface="+mn-lt"/>
                <a:ea typeface="+mn-ea"/>
                <a:cs typeface="+mn-cs"/>
              </a:rPr>
              <a:t>Identification: </a:t>
            </a:r>
          </a:p>
          <a:p>
            <a:r>
              <a:rPr lang="en-US" sz="1200" b="0" i="0" kern="1200" dirty="0" smtClean="0">
                <a:solidFill>
                  <a:schemeClr val="tx1"/>
                </a:solidFill>
                <a:effectLst/>
                <a:latin typeface="+mn-lt"/>
                <a:ea typeface="+mn-ea"/>
                <a:cs typeface="+mn-cs"/>
              </a:rPr>
              <a:t>Mature</a:t>
            </a:r>
            <a:r>
              <a:rPr lang="en-US" sz="1200" b="0" i="0" kern="1200" baseline="0" dirty="0" smtClean="0">
                <a:solidFill>
                  <a:schemeClr val="tx1"/>
                </a:solidFill>
                <a:effectLst/>
                <a:latin typeface="+mn-lt"/>
                <a:ea typeface="+mn-ea"/>
                <a:cs typeface="+mn-cs"/>
              </a:rPr>
              <a:t> b</a:t>
            </a:r>
            <a:r>
              <a:rPr lang="en-US" sz="1200" b="0" i="0" kern="1200" dirty="0" smtClean="0">
                <a:solidFill>
                  <a:schemeClr val="tx1"/>
                </a:solidFill>
                <a:effectLst/>
                <a:latin typeface="+mn-lt"/>
                <a:ea typeface="+mn-ea"/>
                <a:cs typeface="+mn-cs"/>
              </a:rPr>
              <a:t>loody red shrimp are 6-13mm long with</a:t>
            </a:r>
            <a:r>
              <a:rPr lang="en-US" sz="1200" b="0" i="0" kern="1200" baseline="0" dirty="0" smtClean="0">
                <a:solidFill>
                  <a:schemeClr val="tx1"/>
                </a:solidFill>
                <a:effectLst/>
                <a:latin typeface="+mn-lt"/>
                <a:ea typeface="+mn-ea"/>
                <a:cs typeface="+mn-cs"/>
              </a:rPr>
              <a:t> a yellowish</a:t>
            </a:r>
            <a:r>
              <a:rPr lang="en-US" sz="1200" b="0" i="0" kern="1200" dirty="0" smtClean="0">
                <a:solidFill>
                  <a:schemeClr val="tx1"/>
                </a:solidFill>
                <a:effectLst/>
                <a:latin typeface="+mn-lt"/>
                <a:ea typeface="+mn-ea"/>
                <a:cs typeface="+mn-cs"/>
              </a:rPr>
              <a:t> </a:t>
            </a:r>
            <a:r>
              <a:rPr lang="en-US" sz="1200" b="0" i="0" kern="1200" baseline="0" dirty="0" smtClean="0">
                <a:solidFill>
                  <a:schemeClr val="tx1"/>
                </a:solidFill>
                <a:effectLst/>
                <a:latin typeface="+mn-lt"/>
                <a:ea typeface="+mn-ea"/>
                <a:cs typeface="+mn-cs"/>
              </a:rPr>
              <a:t>or translucent color with red pigmentation on their dorsal and posterior section, and a long double pointed spine. Groups of bloody red shrimp form red colored swarms along the shadowed edges of piers, boats or shorelines. </a:t>
            </a:r>
            <a:endParaRPr lang="en-US" sz="1200" b="0" i="0" kern="1200" dirty="0" smtClean="0">
              <a:solidFill>
                <a:schemeClr val="tx1"/>
              </a:solidFill>
              <a:effectLst/>
              <a:latin typeface="+mn-lt"/>
              <a:ea typeface="+mn-ea"/>
              <a:cs typeface="+mn-cs"/>
            </a:endParaRPr>
          </a:p>
          <a:p>
            <a:endParaRPr lang="en-US" sz="1200" b="0" i="0" kern="1200" dirty="0" smtClean="0">
              <a:solidFill>
                <a:schemeClr val="tx1"/>
              </a:solidFill>
              <a:effectLst/>
              <a:latin typeface="+mn-lt"/>
              <a:ea typeface="+mn-ea"/>
              <a:cs typeface="+mn-cs"/>
            </a:endParaRPr>
          </a:p>
          <a:p>
            <a:r>
              <a:rPr lang="en-US" sz="1200" b="1" i="0" kern="1200" dirty="0" smtClean="0">
                <a:solidFill>
                  <a:schemeClr val="tx1"/>
                </a:solidFill>
                <a:effectLst/>
                <a:latin typeface="+mn-lt"/>
                <a:ea typeface="+mn-ea"/>
                <a:cs typeface="+mn-cs"/>
              </a:rPr>
              <a:t>Impacts </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Currently, the impacts of  bloody red shrimp are not well understood. However, because they feed on plankton and insect larvae, it is believed</a:t>
            </a:r>
            <a:r>
              <a:rPr lang="en-US" sz="1200" b="0" i="0" kern="1200" baseline="0" dirty="0" smtClean="0">
                <a:solidFill>
                  <a:schemeClr val="tx1"/>
                </a:solidFill>
                <a:effectLst/>
                <a:latin typeface="+mn-lt"/>
                <a:ea typeface="+mn-ea"/>
                <a:cs typeface="+mn-cs"/>
              </a:rPr>
              <a:t> that bloody red shrimp could cause negative </a:t>
            </a:r>
            <a:r>
              <a:rPr lang="en-US" sz="1200" b="0" i="0" kern="1200" dirty="0" smtClean="0">
                <a:solidFill>
                  <a:schemeClr val="tx1"/>
                </a:solidFill>
                <a:effectLst/>
                <a:latin typeface="+mn-lt"/>
                <a:ea typeface="+mn-ea"/>
                <a:cs typeface="+mn-cs"/>
              </a:rPr>
              <a:t>impacts on the native food chain. Specifically, food availability may be reduced for young native fishes.</a:t>
            </a:r>
          </a:p>
          <a:p>
            <a:r>
              <a:rPr lang="en-US" sz="1200" b="0" i="0" kern="1200" dirty="0" smtClean="0">
                <a:solidFill>
                  <a:schemeClr val="tx1"/>
                </a:solidFill>
                <a:effectLst/>
                <a:latin typeface="+mn-lt"/>
                <a:ea typeface="+mn-ea"/>
                <a:cs typeface="+mn-cs"/>
              </a:rPr>
              <a:t> </a:t>
            </a:r>
          </a:p>
          <a:p>
            <a:r>
              <a:rPr lang="en-US" sz="1200" b="1" i="0" kern="1200" dirty="0" smtClean="0">
                <a:solidFill>
                  <a:schemeClr val="tx1"/>
                </a:solidFill>
                <a:effectLst/>
                <a:latin typeface="+mn-lt"/>
                <a:ea typeface="+mn-ea"/>
                <a:cs typeface="+mn-cs"/>
              </a:rPr>
              <a:t>Control: </a:t>
            </a:r>
          </a:p>
          <a:p>
            <a:r>
              <a:rPr lang="en-US" sz="1200" b="0" i="0" kern="1200" dirty="0" smtClean="0">
                <a:solidFill>
                  <a:schemeClr val="tx1"/>
                </a:solidFill>
                <a:effectLst/>
                <a:latin typeface="+mn-lt"/>
                <a:ea typeface="+mn-ea"/>
                <a:cs typeface="+mn-cs"/>
              </a:rPr>
              <a:t>Prevention</a:t>
            </a:r>
            <a:r>
              <a:rPr lang="en-US" sz="1200" b="0" i="0" kern="1200" baseline="0" dirty="0" smtClean="0">
                <a:solidFill>
                  <a:schemeClr val="tx1"/>
                </a:solidFill>
                <a:effectLst/>
                <a:latin typeface="+mn-lt"/>
                <a:ea typeface="+mn-ea"/>
                <a:cs typeface="+mn-cs"/>
              </a:rPr>
              <a:t> is the best control method and can be implemented by practicing the Clean, Drain, Dry protocol when entering/leaving a new body of water. </a:t>
            </a:r>
            <a:endParaRPr lang="en-US" sz="1200" b="0" i="0" kern="1200" dirty="0" smtClean="0">
              <a:solidFill>
                <a:schemeClr val="tx1"/>
              </a:solidFill>
              <a:effectLst/>
              <a:latin typeface="+mn-lt"/>
              <a:ea typeface="+mn-ea"/>
              <a:cs typeface="+mn-cs"/>
            </a:endParaRPr>
          </a:p>
          <a:p>
            <a:endParaRPr lang="en-US" sz="1200" b="0" i="0" kern="1200" dirty="0" smtClean="0">
              <a:solidFill>
                <a:schemeClr val="tx1"/>
              </a:solidFill>
              <a:effectLst/>
              <a:latin typeface="+mn-lt"/>
              <a:ea typeface="+mn-ea"/>
              <a:cs typeface="+mn-cs"/>
            </a:endParaRPr>
          </a:p>
          <a:p>
            <a:endParaRPr lang="en-US" sz="1200" b="0" i="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7311BE-C062-4029-A484-6790D35B620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9158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AB3744-58B7-41F4-AC30-F5787E4EE8E5}"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962" name="Rectangle 2"/>
          <p:cNvSpPr>
            <a:spLocks noGrp="1" noRot="1" noChangeAspect="1" noChangeArrowheads="1" noTextEdit="1"/>
          </p:cNvSpPr>
          <p:nvPr>
            <p:ph type="sldImg"/>
          </p:nvPr>
        </p:nvSpPr>
        <p:spPr>
          <a:ln/>
        </p:spPr>
      </p:sp>
      <p:sp>
        <p:nvSpPr>
          <p:cNvPr id="40963"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8756298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smtClean="0">
                <a:solidFill>
                  <a:schemeClr val="tx1"/>
                </a:solidFill>
                <a:effectLst/>
                <a:latin typeface="+mn-lt"/>
                <a:ea typeface="+mn-ea"/>
                <a:cs typeface="+mn-cs"/>
              </a:rPr>
              <a:t>Native</a:t>
            </a:r>
            <a:r>
              <a:rPr lang="en-US" sz="1200" b="1" i="0" kern="1200" baseline="0" dirty="0" smtClean="0">
                <a:solidFill>
                  <a:schemeClr val="tx1"/>
                </a:solidFill>
                <a:effectLst/>
                <a:latin typeface="+mn-lt"/>
                <a:ea typeface="+mn-ea"/>
                <a:cs typeface="+mn-cs"/>
              </a:rPr>
              <a:t> Range/Habitat: </a:t>
            </a:r>
          </a:p>
          <a:p>
            <a:r>
              <a:rPr lang="en-US" sz="1200" b="0" i="0" kern="1200" dirty="0" smtClean="0">
                <a:solidFill>
                  <a:schemeClr val="tx1"/>
                </a:solidFill>
                <a:effectLst/>
                <a:latin typeface="+mn-lt"/>
                <a:ea typeface="+mn-ea"/>
                <a:cs typeface="+mn-cs"/>
              </a:rPr>
              <a:t>Eurasian watermilfoil</a:t>
            </a:r>
            <a:r>
              <a:rPr lang="en-US" sz="1200" b="0" i="0" kern="1200" baseline="0" dirty="0" smtClean="0">
                <a:solidFill>
                  <a:schemeClr val="tx1"/>
                </a:solidFill>
                <a:effectLst/>
                <a:latin typeface="+mn-lt"/>
                <a:ea typeface="+mn-ea"/>
                <a:cs typeface="+mn-cs"/>
              </a:rPr>
              <a:t> is a</a:t>
            </a:r>
            <a:r>
              <a:rPr lang="en-US" sz="1200" b="0" i="0" kern="1200" dirty="0" smtClean="0">
                <a:solidFill>
                  <a:schemeClr val="tx1"/>
                </a:solidFill>
                <a:effectLst/>
                <a:latin typeface="+mn-lt"/>
                <a:ea typeface="+mn-ea"/>
                <a:cs typeface="+mn-cs"/>
              </a:rPr>
              <a:t> submerged aquatic plant that is native to Eurasia and northern Africa.  It</a:t>
            </a:r>
            <a:r>
              <a:rPr lang="en-US" sz="1200" b="0" i="0" kern="1200" baseline="0" dirty="0" smtClean="0">
                <a:solidFill>
                  <a:schemeClr val="tx1"/>
                </a:solidFill>
                <a:effectLst/>
                <a:latin typeface="+mn-lt"/>
                <a:ea typeface="+mn-ea"/>
                <a:cs typeface="+mn-cs"/>
              </a:rPr>
              <a:t>  o</a:t>
            </a:r>
            <a:r>
              <a:rPr lang="en-US" sz="1200" b="0" i="0" kern="1200" dirty="0" smtClean="0">
                <a:solidFill>
                  <a:schemeClr val="tx1"/>
                </a:solidFill>
                <a:effectLst/>
                <a:latin typeface="+mn-lt"/>
                <a:ea typeface="+mn-ea"/>
                <a:cs typeface="+mn-cs"/>
              </a:rPr>
              <a:t>ccupies water 3 – 12’ deep, growing best in fertile, fine texture, inorganic sediments.  It</a:t>
            </a:r>
            <a:r>
              <a:rPr lang="en-US" sz="1200" b="0" i="0" kern="1200" baseline="0" dirty="0" smtClean="0">
                <a:solidFill>
                  <a:schemeClr val="tx1"/>
                </a:solidFill>
                <a:effectLst/>
                <a:latin typeface="+mn-lt"/>
                <a:ea typeface="+mn-ea"/>
                <a:cs typeface="+mn-cs"/>
              </a:rPr>
              <a:t> p</a:t>
            </a:r>
            <a:r>
              <a:rPr lang="en-US" sz="1200" b="0" i="0" kern="1200" dirty="0" smtClean="0">
                <a:solidFill>
                  <a:schemeClr val="tx1"/>
                </a:solidFill>
                <a:effectLst/>
                <a:latin typeface="+mn-lt"/>
                <a:ea typeface="+mn-ea"/>
                <a:cs typeface="+mn-cs"/>
              </a:rPr>
              <a:t>refers highly disturbed and heavily used nutrient rich lake beds. It</a:t>
            </a:r>
            <a:r>
              <a:rPr lang="en-US" sz="1200" b="0" i="0" kern="1200" baseline="0" dirty="0" smtClean="0">
                <a:solidFill>
                  <a:schemeClr val="tx1"/>
                </a:solidFill>
                <a:effectLst/>
                <a:latin typeface="+mn-lt"/>
                <a:ea typeface="+mn-ea"/>
                <a:cs typeface="+mn-cs"/>
              </a:rPr>
              <a:t> is a</a:t>
            </a:r>
            <a:r>
              <a:rPr lang="en-US" sz="1200" b="0" i="0" kern="1200" dirty="0" smtClean="0">
                <a:solidFill>
                  <a:schemeClr val="tx1"/>
                </a:solidFill>
                <a:effectLst/>
                <a:latin typeface="+mn-lt"/>
                <a:ea typeface="+mn-ea"/>
                <a:cs typeface="+mn-cs"/>
              </a:rPr>
              <a:t>lso found in ponds, slow moving streams, reservoirs, and estuaries. It</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is not successful in undisturbed areas where native plants are well established.</a:t>
            </a:r>
          </a:p>
          <a:p>
            <a:r>
              <a:rPr lang="en-US" sz="1200" b="1" i="0" kern="1200" dirty="0" smtClean="0">
                <a:solidFill>
                  <a:schemeClr val="tx1"/>
                </a:solidFill>
                <a:effectLst/>
                <a:latin typeface="+mn-lt"/>
                <a:ea typeface="+mn-ea"/>
                <a:cs typeface="+mn-cs"/>
              </a:rPr>
              <a:t>Introduction: </a:t>
            </a:r>
          </a:p>
          <a:p>
            <a:r>
              <a:rPr lang="en-US" sz="1200" b="0" i="0" kern="1200" dirty="0" smtClean="0">
                <a:solidFill>
                  <a:schemeClr val="tx1"/>
                </a:solidFill>
                <a:effectLst/>
                <a:latin typeface="+mn-lt"/>
                <a:ea typeface="+mn-ea"/>
                <a:cs typeface="+mn-cs"/>
              </a:rPr>
              <a:t>Eurasian watermilfoil is believed</a:t>
            </a:r>
            <a:r>
              <a:rPr lang="en-US" sz="1200" b="0" i="0" kern="1200" baseline="0" dirty="0" smtClean="0">
                <a:solidFill>
                  <a:schemeClr val="tx1"/>
                </a:solidFill>
                <a:effectLst/>
                <a:latin typeface="+mn-lt"/>
                <a:ea typeface="+mn-ea"/>
                <a:cs typeface="+mn-cs"/>
              </a:rPr>
              <a:t> to have been accidentally introduced to North America during the late 1800’s, with an initial introduction </a:t>
            </a:r>
            <a:r>
              <a:rPr lang="en-US" sz="1200" b="0" i="0" kern="1200" dirty="0" smtClean="0">
                <a:solidFill>
                  <a:schemeClr val="tx1"/>
                </a:solidFill>
                <a:effectLst/>
                <a:latin typeface="+mn-lt"/>
                <a:ea typeface="+mn-ea"/>
                <a:cs typeface="+mn-cs"/>
              </a:rPr>
              <a:t>in northeastern</a:t>
            </a:r>
            <a:r>
              <a:rPr lang="en-US" sz="1200" b="0" i="0" kern="1200" baseline="0" dirty="0" smtClean="0">
                <a:solidFill>
                  <a:schemeClr val="tx1"/>
                </a:solidFill>
                <a:effectLst/>
                <a:latin typeface="+mn-lt"/>
                <a:ea typeface="+mn-ea"/>
                <a:cs typeface="+mn-cs"/>
              </a:rPr>
              <a:t> parts of the US, Eurasian watermilfoil is widely distributed throughout the country, as well as regions of Canada. </a:t>
            </a:r>
            <a:r>
              <a:rPr lang="en-US" sz="1200" b="0" i="0" kern="1200" dirty="0" smtClean="0">
                <a:solidFill>
                  <a:schemeClr val="tx1"/>
                </a:solidFill>
                <a:effectLst/>
                <a:latin typeface="+mn-lt"/>
                <a:ea typeface="+mn-ea"/>
                <a:cs typeface="+mn-cs"/>
              </a:rPr>
              <a:t>It is listed as a noxious or otherwise restricted plant in 17 states (in NYS Eurasian watermilfoil is classified as "prohibited"). </a:t>
            </a:r>
          </a:p>
          <a:p>
            <a:r>
              <a:rPr lang="en-US" sz="1200" b="1" i="0" kern="1200" dirty="0" smtClean="0">
                <a:solidFill>
                  <a:schemeClr val="tx1"/>
                </a:solidFill>
                <a:effectLst/>
                <a:latin typeface="+mn-lt"/>
                <a:ea typeface="+mn-ea"/>
                <a:cs typeface="+mn-cs"/>
              </a:rPr>
              <a:t>Identification: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There</a:t>
            </a:r>
            <a:r>
              <a:rPr lang="en-US" sz="1200" b="0" i="0" kern="1200" baseline="0" dirty="0" smtClean="0">
                <a:solidFill>
                  <a:schemeClr val="tx1"/>
                </a:solidFill>
                <a:effectLst/>
                <a:latin typeface="+mn-lt"/>
                <a:ea typeface="+mn-ea"/>
                <a:cs typeface="+mn-cs"/>
              </a:rPr>
              <a:t> are many native milfoil species in North America; Eurasian watermilfoil can be identified by a few characteristics. It is a s</a:t>
            </a:r>
            <a:r>
              <a:rPr lang="en-US" sz="1200" b="0" i="0" kern="1200" dirty="0" smtClean="0">
                <a:solidFill>
                  <a:schemeClr val="tx1"/>
                </a:solidFill>
                <a:effectLst/>
                <a:latin typeface="+mn-lt"/>
                <a:ea typeface="+mn-ea"/>
                <a:cs typeface="+mn-cs"/>
              </a:rPr>
              <a:t>ubmerged aquatic plant with a terminal leader that is reddish-brown</a:t>
            </a:r>
            <a:r>
              <a:rPr lang="en-US" sz="1200" b="0" i="0" kern="1200" baseline="0" dirty="0" smtClean="0">
                <a:solidFill>
                  <a:schemeClr val="tx1"/>
                </a:solidFill>
                <a:effectLst/>
                <a:latin typeface="+mn-lt"/>
                <a:ea typeface="+mn-ea"/>
                <a:cs typeface="+mn-cs"/>
              </a:rPr>
              <a:t> in color; it has </a:t>
            </a:r>
            <a:r>
              <a:rPr lang="en-US" sz="1200" b="0" i="0" kern="1200" dirty="0" smtClean="0">
                <a:solidFill>
                  <a:schemeClr val="tx1"/>
                </a:solidFill>
                <a:effectLst/>
                <a:latin typeface="+mn-lt"/>
                <a:ea typeface="+mn-ea"/>
                <a:cs typeface="+mn-cs"/>
              </a:rPr>
              <a:t>4-5 leaves with 9-21</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feathery leaflet pairs whorled</a:t>
            </a:r>
            <a:r>
              <a:rPr lang="en-US" sz="1200" b="0" i="0" kern="1200" baseline="0" dirty="0" smtClean="0">
                <a:solidFill>
                  <a:schemeClr val="tx1"/>
                </a:solidFill>
                <a:effectLst/>
                <a:latin typeface="+mn-lt"/>
                <a:ea typeface="+mn-ea"/>
                <a:cs typeface="+mn-cs"/>
              </a:rPr>
              <a:t> around the stem that are limp when out of water. Native milfoil species have </a:t>
            </a:r>
            <a:r>
              <a:rPr lang="en-US" sz="1200" b="0" i="0" kern="1200" dirty="0" smtClean="0">
                <a:solidFill>
                  <a:schemeClr val="tx1"/>
                </a:solidFill>
                <a:effectLst/>
                <a:latin typeface="+mn-lt"/>
                <a:ea typeface="+mn-ea"/>
                <a:cs typeface="+mn-cs"/>
              </a:rPr>
              <a:t>5 to 10 leaflet pairs which remain rigid when out of the water</a:t>
            </a:r>
          </a:p>
          <a:p>
            <a:endParaRPr lang="en-US" sz="1200" b="0" i="0" kern="1200" dirty="0" smtClean="0">
              <a:solidFill>
                <a:schemeClr val="tx1"/>
              </a:solidFill>
              <a:effectLst/>
              <a:latin typeface="+mn-lt"/>
              <a:ea typeface="+mn-ea"/>
              <a:cs typeface="+mn-cs"/>
            </a:endParaRPr>
          </a:p>
          <a:p>
            <a:r>
              <a:rPr lang="en-US" sz="1200" b="1" i="0" kern="1200" dirty="0" smtClean="0">
                <a:solidFill>
                  <a:schemeClr val="tx1"/>
                </a:solidFill>
                <a:effectLst/>
                <a:latin typeface="+mn-lt"/>
                <a:ea typeface="+mn-ea"/>
                <a:cs typeface="+mn-cs"/>
              </a:rPr>
              <a:t>Impacts</a:t>
            </a:r>
            <a:r>
              <a:rPr lang="en-US" sz="1200" b="1" i="0" kern="1200" baseline="0" dirty="0" smtClean="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Eurasian watermilfoil has the ability to overwinter and grow rapidly in the spring, blocking out sunlight needed by native plants. It</a:t>
            </a:r>
            <a:r>
              <a:rPr lang="en-US" sz="1200" b="0" i="0" kern="1200" baseline="0" dirty="0" smtClean="0">
                <a:solidFill>
                  <a:schemeClr val="tx1"/>
                </a:solidFill>
                <a:effectLst/>
                <a:latin typeface="+mn-lt"/>
                <a:ea typeface="+mn-ea"/>
                <a:cs typeface="+mn-cs"/>
              </a:rPr>
              <a:t> also reduces</a:t>
            </a:r>
            <a:r>
              <a:rPr lang="en-US" sz="1200" b="0" i="0" kern="1200" dirty="0" smtClean="0">
                <a:solidFill>
                  <a:schemeClr val="tx1"/>
                </a:solidFill>
                <a:effectLst/>
                <a:latin typeface="+mn-lt"/>
                <a:ea typeface="+mn-ea"/>
                <a:cs typeface="+mn-cs"/>
              </a:rPr>
              <a:t> the biodiversity</a:t>
            </a:r>
            <a:r>
              <a:rPr lang="en-US" sz="1200" b="0" i="0" kern="1200" baseline="0" dirty="0" smtClean="0">
                <a:solidFill>
                  <a:schemeClr val="tx1"/>
                </a:solidFill>
                <a:effectLst/>
                <a:latin typeface="+mn-lt"/>
                <a:ea typeface="+mn-ea"/>
                <a:cs typeface="+mn-cs"/>
              </a:rPr>
              <a:t> and abundance of native plants and aquatic wildlife particularly macroinvertebrate and native fish populations. Loss of such species reduces the ecological value and benefits that aquatic ecosystems have to offer. </a:t>
            </a:r>
            <a:endParaRPr lang="en-US" sz="1200" b="1" i="0" kern="1200" dirty="0" smtClean="0">
              <a:solidFill>
                <a:schemeClr val="tx1"/>
              </a:solidFill>
              <a:effectLst/>
              <a:latin typeface="+mn-lt"/>
              <a:ea typeface="+mn-ea"/>
              <a:cs typeface="+mn-cs"/>
            </a:endParaRPr>
          </a:p>
          <a:p>
            <a:r>
              <a:rPr lang="en-US" sz="1200" b="1" i="0" kern="1200" dirty="0" smtClean="0">
                <a:solidFill>
                  <a:schemeClr val="tx1"/>
                </a:solidFill>
                <a:effectLst/>
                <a:latin typeface="+mn-lt"/>
                <a:ea typeface="+mn-ea"/>
                <a:cs typeface="+mn-cs"/>
              </a:rPr>
              <a:t>Spread: </a:t>
            </a:r>
          </a:p>
          <a:p>
            <a:r>
              <a:rPr lang="en-US" sz="1200" b="0" i="0" kern="1200" dirty="0" smtClean="0">
                <a:solidFill>
                  <a:schemeClr val="tx1"/>
                </a:solidFill>
                <a:effectLst/>
                <a:latin typeface="+mn-lt"/>
                <a:ea typeface="+mn-ea"/>
                <a:cs typeface="+mn-cs"/>
              </a:rPr>
              <a:t>Although Eurasian watermilfoil produces seed, </a:t>
            </a:r>
            <a:r>
              <a:rPr lang="en-US" sz="1200" b="1" i="0" kern="1200" dirty="0" smtClean="0">
                <a:solidFill>
                  <a:schemeClr val="tx1"/>
                </a:solidFill>
                <a:effectLst/>
                <a:latin typeface="+mn-lt"/>
                <a:ea typeface="+mn-ea"/>
                <a:cs typeface="+mn-cs"/>
              </a:rPr>
              <a:t>plant fragmentation is believed to be </a:t>
            </a:r>
            <a:r>
              <a:rPr lang="en-US" sz="1200" b="0" i="0" kern="1200" dirty="0" smtClean="0">
                <a:solidFill>
                  <a:schemeClr val="tx1"/>
                </a:solidFill>
                <a:effectLst/>
                <a:latin typeface="+mn-lt"/>
                <a:ea typeface="+mn-ea"/>
                <a:cs typeface="+mn-cs"/>
              </a:rPr>
              <a:t>the most common mode of spread in North America. Milfoil can be easily spread in a waterbody by boats,</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trailers and other machinery</a:t>
            </a:r>
            <a:r>
              <a:rPr lang="en-US" sz="1200" b="0" i="0" kern="1200" baseline="0" dirty="0" smtClean="0">
                <a:solidFill>
                  <a:schemeClr val="tx1"/>
                </a:solidFill>
                <a:effectLst/>
                <a:latin typeface="+mn-lt"/>
                <a:ea typeface="+mn-ea"/>
                <a:cs typeface="+mn-cs"/>
              </a:rPr>
              <a:t>, as well as, </a:t>
            </a:r>
            <a:r>
              <a:rPr lang="en-US" sz="1200" b="0" i="0" kern="1200" dirty="0" smtClean="0">
                <a:solidFill>
                  <a:schemeClr val="tx1"/>
                </a:solidFill>
                <a:effectLst/>
                <a:latin typeface="+mn-lt"/>
                <a:ea typeface="+mn-ea"/>
                <a:cs typeface="+mn-cs"/>
              </a:rPr>
              <a:t>water</a:t>
            </a:r>
            <a:r>
              <a:rPr lang="en-US" sz="1200" b="0" i="0" kern="1200" baseline="0" dirty="0" smtClean="0">
                <a:solidFill>
                  <a:schemeClr val="tx1"/>
                </a:solidFill>
                <a:effectLst/>
                <a:latin typeface="+mn-lt"/>
                <a:ea typeface="+mn-ea"/>
                <a:cs typeface="+mn-cs"/>
              </a:rPr>
              <a:t> currents. </a:t>
            </a:r>
            <a:r>
              <a:rPr lang="en-US" sz="1200" b="0" i="0" kern="1200" dirty="0" smtClean="0">
                <a:solidFill>
                  <a:schemeClr val="tx1"/>
                </a:solidFill>
                <a:effectLst/>
                <a:latin typeface="+mn-lt"/>
                <a:ea typeface="+mn-ea"/>
                <a:cs typeface="+mn-cs"/>
              </a:rPr>
              <a:t>milfoil is spread overland mostly by human intervention (particularly as a hitchhiker on recreational boats, harvesters, and other aquatic machinery) </a:t>
            </a:r>
          </a:p>
          <a:p>
            <a:endParaRPr lang="en-US" sz="1200" b="0" i="0" kern="1200" dirty="0" smtClean="0">
              <a:solidFill>
                <a:schemeClr val="tx1"/>
              </a:solidFill>
              <a:effectLst/>
              <a:latin typeface="+mn-lt"/>
              <a:ea typeface="+mn-ea"/>
              <a:cs typeface="+mn-cs"/>
            </a:endParaRPr>
          </a:p>
          <a:p>
            <a:r>
              <a:rPr lang="en-US" sz="1200" b="1" i="0" kern="1200" baseline="0" dirty="0" smtClean="0">
                <a:solidFill>
                  <a:schemeClr val="tx1"/>
                </a:solidFill>
                <a:effectLst/>
                <a:latin typeface="+mn-lt"/>
                <a:ea typeface="+mn-ea"/>
                <a:cs typeface="+mn-cs"/>
              </a:rPr>
              <a:t>Control: </a:t>
            </a:r>
          </a:p>
          <a:p>
            <a:endParaRPr lang="en-US" sz="1200" b="0" i="0" kern="1200" baseline="0" dirty="0" smtClean="0">
              <a:solidFill>
                <a:schemeClr val="tx1"/>
              </a:solidFill>
              <a:effectLst/>
              <a:latin typeface="+mn-lt"/>
              <a:ea typeface="+mn-ea"/>
              <a:cs typeface="+mn-cs"/>
            </a:endParaRPr>
          </a:p>
          <a:p>
            <a:r>
              <a:rPr lang="en-US" sz="1200" b="0" i="1" kern="1200" dirty="0" smtClean="0">
                <a:solidFill>
                  <a:schemeClr val="tx1"/>
                </a:solidFill>
                <a:effectLst/>
                <a:latin typeface="+mn-lt"/>
                <a:ea typeface="+mn-ea"/>
                <a:cs typeface="+mn-cs"/>
              </a:rPr>
              <a:t>Hand-pulling</a:t>
            </a:r>
            <a:r>
              <a:rPr lang="en-US" sz="1200" b="0" i="0" kern="1200" dirty="0" smtClean="0">
                <a:solidFill>
                  <a:schemeClr val="tx1"/>
                </a:solidFill>
                <a:effectLst/>
                <a:latin typeface="+mn-lt"/>
                <a:ea typeface="+mn-ea"/>
                <a:cs typeface="+mn-cs"/>
              </a:rPr>
              <a:t> is the best method for small infestations.  </a:t>
            </a:r>
            <a:r>
              <a:rPr lang="en-US" sz="1200" b="0" i="1" kern="1200" dirty="0" smtClean="0">
                <a:solidFill>
                  <a:schemeClr val="tx1"/>
                </a:solidFill>
                <a:effectLst/>
                <a:latin typeface="+mn-lt"/>
                <a:ea typeface="+mn-ea"/>
                <a:cs typeface="+mn-cs"/>
              </a:rPr>
              <a:t>Raking</a:t>
            </a:r>
            <a:r>
              <a:rPr lang="en-US" sz="1200" b="0" i="0" kern="1200" dirty="0" smtClean="0">
                <a:solidFill>
                  <a:schemeClr val="tx1"/>
                </a:solidFill>
                <a:effectLst/>
                <a:latin typeface="+mn-lt"/>
                <a:ea typeface="+mn-ea"/>
                <a:cs typeface="+mn-cs"/>
              </a:rPr>
              <a:t> is also an option. All plant fragments must be removed from the water and shoreline to prevent spreading the infestation. </a:t>
            </a:r>
            <a:r>
              <a:rPr lang="en-US" dirty="0" smtClean="0"/>
              <a:t>Benthic barriers</a:t>
            </a:r>
            <a:r>
              <a:rPr lang="en-US" sz="1200" b="0" i="0" kern="1200" dirty="0" smtClean="0">
                <a:solidFill>
                  <a:schemeClr val="tx1"/>
                </a:solidFill>
                <a:effectLst/>
                <a:latin typeface="+mn-lt"/>
                <a:ea typeface="+mn-ea"/>
                <a:cs typeface="+mn-cs"/>
              </a:rPr>
              <a:t>(sheets of materials, attached to a lake bottom) can be used locally around docks and prevent plant growth by blocking sunlight. </a:t>
            </a:r>
          </a:p>
          <a:p>
            <a:endParaRPr lang="en-US" sz="1200" b="0" i="0" kern="1200" dirty="0" smtClean="0">
              <a:solidFill>
                <a:schemeClr val="tx1"/>
              </a:solidFill>
              <a:effectLst/>
              <a:latin typeface="+mn-lt"/>
              <a:ea typeface="+mn-ea"/>
              <a:cs typeface="+mn-cs"/>
            </a:endParaRPr>
          </a:p>
          <a:p>
            <a:r>
              <a:rPr lang="en-US" sz="1200" b="0" i="1" kern="1200" dirty="0" smtClean="0">
                <a:solidFill>
                  <a:schemeClr val="tx1"/>
                </a:solidFill>
                <a:effectLst/>
                <a:latin typeface="+mn-lt"/>
                <a:ea typeface="+mn-ea"/>
                <a:cs typeface="+mn-cs"/>
              </a:rPr>
              <a:t>Chemical application </a:t>
            </a:r>
            <a:r>
              <a:rPr lang="en-US" sz="1200" b="0" i="0" kern="1200" dirty="0" smtClean="0">
                <a:solidFill>
                  <a:schemeClr val="tx1"/>
                </a:solidFill>
                <a:effectLst/>
                <a:latin typeface="+mn-lt"/>
                <a:ea typeface="+mn-ea"/>
                <a:cs typeface="+mn-cs"/>
              </a:rPr>
              <a:t>of</a:t>
            </a:r>
            <a:r>
              <a:rPr lang="en-US" sz="1200" b="0" i="0" kern="1200" baseline="0" dirty="0" smtClean="0">
                <a:solidFill>
                  <a:schemeClr val="tx1"/>
                </a:solidFill>
                <a:effectLst/>
                <a:latin typeface="+mn-lt"/>
                <a:ea typeface="+mn-ea"/>
                <a:cs typeface="+mn-cs"/>
              </a:rPr>
              <a:t> </a:t>
            </a:r>
            <a:r>
              <a:rPr lang="en-US" sz="1200" b="0" i="1" kern="1200" dirty="0" smtClean="0">
                <a:solidFill>
                  <a:schemeClr val="tx1"/>
                </a:solidFill>
                <a:effectLst/>
                <a:latin typeface="+mn-lt"/>
                <a:ea typeface="+mn-ea"/>
                <a:cs typeface="+mn-cs"/>
              </a:rPr>
              <a:t>aquatic</a:t>
            </a:r>
            <a:r>
              <a:rPr lang="en-US" sz="1200" b="0" i="1" kern="1200" baseline="0" dirty="0" smtClean="0">
                <a:solidFill>
                  <a:schemeClr val="tx1"/>
                </a:solidFill>
                <a:effectLst/>
                <a:latin typeface="+mn-lt"/>
                <a:ea typeface="+mn-ea"/>
                <a:cs typeface="+mn-cs"/>
              </a:rPr>
              <a:t> herbicides </a:t>
            </a:r>
            <a:r>
              <a:rPr lang="en-US" sz="1200" b="0" i="0" kern="1200" dirty="0" smtClean="0">
                <a:solidFill>
                  <a:schemeClr val="tx1"/>
                </a:solidFill>
                <a:effectLst/>
                <a:latin typeface="+mn-lt"/>
                <a:ea typeface="+mn-ea"/>
                <a:cs typeface="+mn-cs"/>
              </a:rPr>
              <a:t> are the most commonly used chemicals against milfoil.  However, both of these have mixed results and can affect native plant populations.</a:t>
            </a:r>
          </a:p>
          <a:p>
            <a:endParaRPr lang="en-US" sz="1200" b="0" i="0" kern="1200" dirty="0" smtClean="0">
              <a:solidFill>
                <a:schemeClr val="tx1"/>
              </a:solidFill>
              <a:effectLst/>
              <a:latin typeface="+mn-lt"/>
              <a:ea typeface="+mn-ea"/>
              <a:cs typeface="+mn-cs"/>
            </a:endParaRPr>
          </a:p>
          <a:p>
            <a:r>
              <a:rPr lang="en-US" sz="1200" b="0" i="1" kern="1200" dirty="0" smtClean="0">
                <a:solidFill>
                  <a:schemeClr val="tx1"/>
                </a:solidFill>
                <a:effectLst/>
                <a:latin typeface="+mn-lt"/>
                <a:ea typeface="+mn-ea"/>
                <a:cs typeface="+mn-cs"/>
              </a:rPr>
              <a:t>Milfoil</a:t>
            </a:r>
            <a:r>
              <a:rPr lang="en-US" sz="1200" b="0" i="1" kern="1200" baseline="0" dirty="0" smtClean="0">
                <a:solidFill>
                  <a:schemeClr val="tx1"/>
                </a:solidFill>
                <a:effectLst/>
                <a:latin typeface="+mn-lt"/>
                <a:ea typeface="+mn-ea"/>
                <a:cs typeface="+mn-cs"/>
              </a:rPr>
              <a:t> can also be controlled biologically; </a:t>
            </a:r>
            <a:r>
              <a:rPr lang="en-US" sz="1200" b="0" i="0" kern="1200" baseline="0" dirty="0" smtClean="0">
                <a:solidFill>
                  <a:schemeClr val="tx1"/>
                </a:solidFill>
                <a:effectLst/>
                <a:latin typeface="+mn-lt"/>
                <a:ea typeface="+mn-ea"/>
                <a:cs typeface="+mn-cs"/>
              </a:rPr>
              <a:t>r</a:t>
            </a:r>
            <a:r>
              <a:rPr lang="en-US" sz="1200" b="0" i="0" kern="1200" dirty="0" smtClean="0">
                <a:solidFill>
                  <a:schemeClr val="tx1"/>
                </a:solidFill>
                <a:effectLst/>
                <a:latin typeface="+mn-lt"/>
                <a:ea typeface="+mn-ea"/>
                <a:cs typeface="+mn-cs"/>
              </a:rPr>
              <a:t>esearchers have found a native </a:t>
            </a:r>
            <a:r>
              <a:rPr lang="en-US" sz="1200" b="0" i="1" kern="1200" dirty="0" smtClean="0">
                <a:solidFill>
                  <a:schemeClr val="tx1"/>
                </a:solidFill>
                <a:effectLst/>
                <a:latin typeface="+mn-lt"/>
                <a:ea typeface="+mn-ea"/>
                <a:cs typeface="+mn-cs"/>
              </a:rPr>
              <a:t>North American weevil</a:t>
            </a:r>
            <a:r>
              <a:rPr lang="en-US" sz="1200" b="0" i="0" kern="1200" dirty="0" smtClean="0">
                <a:solidFill>
                  <a:schemeClr val="tx1"/>
                </a:solidFill>
                <a:effectLst/>
                <a:latin typeface="+mn-lt"/>
                <a:ea typeface="+mn-ea"/>
                <a:cs typeface="+mn-cs"/>
              </a:rPr>
              <a:t> that feeds on Eurasian water-milfoil, but this method also has mixed results</a:t>
            </a:r>
          </a:p>
          <a:p>
            <a:endParaRPr lang="en-US" sz="1200" b="0" i="1"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7311BE-C062-4029-A484-6790D35B620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37596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lvl="0"/>
            <a:r>
              <a:rPr lang="en-US" sz="1200" b="1" kern="1200" dirty="0" smtClean="0">
                <a:solidFill>
                  <a:schemeClr val="tx1"/>
                </a:solidFill>
                <a:effectLst/>
                <a:latin typeface="+mn-lt"/>
                <a:ea typeface="+mn-ea"/>
                <a:cs typeface="+mn-cs"/>
              </a:rPr>
              <a:t>Native Range/Introduction: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There are two different reproductive types of Hydrilla; one type has female flowers, while the other has both male and female flowers on the same plant. </a:t>
            </a:r>
          </a:p>
          <a:p>
            <a:r>
              <a:rPr lang="en-US" sz="1200" kern="1200" dirty="0" smtClean="0">
                <a:solidFill>
                  <a:schemeClr val="tx1"/>
                </a:solidFill>
                <a:effectLst/>
                <a:latin typeface="+mn-lt"/>
                <a:ea typeface="+mn-ea"/>
                <a:cs typeface="+mn-cs"/>
              </a:rPr>
              <a:t>Hydrilla plants with only female flowers are believed to originate from the Indian subcontinent, whereas hydrilla plants with both female and male flowers are believed to be from Korea.</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Southern populations are predominantly plants that have only female flowers that overwinter as perennials. Populations north of South Carolina, including populations in New York, have both male and female flowers on the same plant that set some fertile seed, and depend on tubers for overwintering.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Identification:</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Hydrilla is a submerged aquatic plant that roots in the bed of a waterbody. It has long stems (up to 25 feet in length) that branch at the surface where growth becomes horizontal and forms dense mats.  Leaves are small (2 - 4 mm wide, 6 - 20 mm long), pointed, often serrated and arranged around the stem in whorls of 4 to 10.  It can be distinguished from its native look alike elodea which has only 3 leaves per whorl and no serrations. </a:t>
            </a:r>
          </a:p>
          <a:p>
            <a:r>
              <a:rPr lang="en-US" sz="1200" b="1" kern="1200" dirty="0" smtClean="0">
                <a:solidFill>
                  <a:schemeClr val="tx1"/>
                </a:solidFill>
                <a:effectLst/>
                <a:latin typeface="+mn-lt"/>
                <a:ea typeface="+mn-ea"/>
                <a:cs typeface="+mn-cs"/>
              </a:rPr>
              <a:t>Impacts: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Hydrilla is one of the world’s worst aquatic invasive plants. It invades deep, dark waters where most native plants can’t grow. Its stems can grow up to  an inch a day reaching 20-30 feet. It blocks out sunlight and suppresses native vegetation. Major hydrilla colonies can alter the physical and chemical characteristics of lakes and deter recreational activities and reduce lakeshore property values. </a:t>
            </a:r>
          </a:p>
          <a:p>
            <a:r>
              <a:rPr lang="en-US" sz="1200" b="1" kern="1200" dirty="0" smtClean="0">
                <a:solidFill>
                  <a:schemeClr val="tx1"/>
                </a:solidFill>
                <a:effectLst/>
                <a:latin typeface="+mn-lt"/>
                <a:ea typeface="+mn-ea"/>
                <a:cs typeface="+mn-cs"/>
              </a:rPr>
              <a:t>Spread: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main means of introduction of </a:t>
            </a:r>
            <a:r>
              <a:rPr lang="en-US" sz="1200" i="1" kern="1200" dirty="0" smtClean="0">
                <a:solidFill>
                  <a:schemeClr val="tx1"/>
                </a:solidFill>
                <a:effectLst/>
                <a:latin typeface="+mn-lt"/>
                <a:ea typeface="+mn-ea"/>
                <a:cs typeface="+mn-cs"/>
              </a:rPr>
              <a:t>Hydrilla </a:t>
            </a:r>
            <a:r>
              <a:rPr lang="en-US" sz="1200" kern="1200" dirty="0" smtClean="0">
                <a:solidFill>
                  <a:schemeClr val="tx1"/>
                </a:solidFill>
                <a:effectLst/>
                <a:latin typeface="+mn-lt"/>
                <a:ea typeface="+mn-ea"/>
                <a:cs typeface="+mn-cs"/>
              </a:rPr>
              <a:t>is as castaway fragments on recreational boats and trailers and in their live wells. New colonies can often be found near boat ramps as such stem pieces become rooted in the substrate (even very, very small fragments can become the start of new populations). Boat traffic through established populations can shatter and spread </a:t>
            </a:r>
            <a:r>
              <a:rPr lang="en-US" sz="1200" i="1" kern="1200" dirty="0" smtClean="0">
                <a:solidFill>
                  <a:schemeClr val="tx1"/>
                </a:solidFill>
                <a:effectLst/>
                <a:latin typeface="+mn-lt"/>
                <a:ea typeface="+mn-ea"/>
                <a:cs typeface="+mn-cs"/>
              </a:rPr>
              <a:t>Hydrilla </a:t>
            </a:r>
            <a:r>
              <a:rPr lang="en-US" sz="1200" kern="1200" dirty="0" smtClean="0">
                <a:solidFill>
                  <a:schemeClr val="tx1"/>
                </a:solidFill>
                <a:effectLst/>
                <a:latin typeface="+mn-lt"/>
                <a:ea typeface="+mn-ea"/>
                <a:cs typeface="+mn-cs"/>
              </a:rPr>
              <a:t>throughout the waterbody, similar to the spread of Eurasian watermilfoil.</a:t>
            </a:r>
          </a:p>
          <a:p>
            <a:r>
              <a:rPr lang="en-US" sz="1200" b="1" kern="1200" dirty="0" smtClean="0">
                <a:solidFill>
                  <a:schemeClr val="tx1"/>
                </a:solidFill>
                <a:effectLst/>
                <a:latin typeface="+mn-lt"/>
                <a:ea typeface="+mn-ea"/>
                <a:cs typeface="+mn-cs"/>
              </a:rPr>
              <a:t>Control: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Herbicide spraying and injections below surface of</a:t>
            </a:r>
            <a:r>
              <a:rPr lang="en-US" sz="1200" kern="1200" baseline="0" dirty="0" smtClean="0">
                <a:solidFill>
                  <a:schemeClr val="tx1"/>
                </a:solidFill>
                <a:effectLst/>
                <a:latin typeface="+mn-lt"/>
                <a:ea typeface="+mn-ea"/>
                <a:cs typeface="+mn-cs"/>
              </a:rPr>
              <a:t> water are</a:t>
            </a:r>
            <a:r>
              <a:rPr lang="en-US" sz="1200" kern="1200" dirty="0" smtClean="0">
                <a:solidFill>
                  <a:schemeClr val="tx1"/>
                </a:solidFill>
                <a:effectLst/>
                <a:latin typeface="+mn-lt"/>
                <a:ea typeface="+mn-ea"/>
                <a:cs typeface="+mn-cs"/>
              </a:rPr>
              <a:t> common control methods of controlling </a:t>
            </a:r>
            <a:r>
              <a:rPr lang="en-US" sz="1200" i="1" kern="1200" dirty="0" smtClean="0">
                <a:solidFill>
                  <a:schemeClr val="tx1"/>
                </a:solidFill>
                <a:effectLst/>
                <a:latin typeface="+mn-lt"/>
                <a:ea typeface="+mn-ea"/>
                <a:cs typeface="+mn-cs"/>
              </a:rPr>
              <a:t>Hydrilla</a:t>
            </a:r>
            <a:r>
              <a:rPr lang="en-US" sz="1200" kern="1200" dirty="0" smtClean="0">
                <a:solidFill>
                  <a:schemeClr val="tx1"/>
                </a:solidFill>
                <a:effectLst/>
                <a:latin typeface="+mn-lt"/>
                <a:ea typeface="+mn-ea"/>
                <a:cs typeface="+mn-cs"/>
              </a:rPr>
              <a:t>. Both are expensive and only moderately effective. Mechanical harvesting of </a:t>
            </a:r>
            <a:r>
              <a:rPr lang="en-US" sz="1200" kern="1200" dirty="0" err="1" smtClean="0">
                <a:solidFill>
                  <a:schemeClr val="tx1"/>
                </a:solidFill>
                <a:effectLst/>
                <a:latin typeface="+mn-lt"/>
                <a:ea typeface="+mn-ea"/>
                <a:cs typeface="+mn-cs"/>
              </a:rPr>
              <a:t>Hydrilla</a:t>
            </a:r>
            <a:r>
              <a:rPr lang="en-US" sz="1200" kern="1200" dirty="0" smtClean="0">
                <a:solidFill>
                  <a:schemeClr val="tx1"/>
                </a:solidFill>
                <a:effectLst/>
                <a:latin typeface="+mn-lt"/>
                <a:ea typeface="+mn-ea"/>
                <a:cs typeface="+mn-cs"/>
              </a:rPr>
              <a:t> is not recommended because fragmentation can contribute to spread.</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7311BE-C062-4029-A484-6790D35B620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83738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dirty="0" smtClean="0">
                <a:solidFill>
                  <a:schemeClr val="tx1"/>
                </a:solidFill>
                <a:effectLst/>
                <a:latin typeface="+mn-lt"/>
                <a:ea typeface="+mn-ea"/>
                <a:cs typeface="+mn-cs"/>
              </a:rPr>
              <a:t>Native Range/Introduction: </a:t>
            </a:r>
          </a:p>
          <a:p>
            <a:r>
              <a:rPr lang="en-US" sz="1200" b="0" i="0" u="none" strike="noStrike" kern="1200" dirty="0" smtClean="0">
                <a:solidFill>
                  <a:schemeClr val="tx1"/>
                </a:solidFill>
                <a:effectLst/>
                <a:latin typeface="+mn-lt"/>
                <a:ea typeface="+mn-ea"/>
                <a:cs typeface="+mn-cs"/>
              </a:rPr>
              <a:t>The New Zealand mud snail is native to New Zealand and was introduced to the Great Lakes Via ballast</a:t>
            </a:r>
            <a:r>
              <a:rPr lang="en-US" sz="1200" b="0" i="0" u="none" strike="noStrike" kern="1200" baseline="0" dirty="0" smtClean="0">
                <a:solidFill>
                  <a:schemeClr val="tx1"/>
                </a:solidFill>
                <a:effectLst/>
                <a:latin typeface="+mn-lt"/>
                <a:ea typeface="+mn-ea"/>
                <a:cs typeface="+mn-cs"/>
              </a:rPr>
              <a:t> water</a:t>
            </a:r>
            <a:endParaRPr lang="en-US" sz="1200" b="0" i="0" u="none" strike="noStrike"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It was first discovered in Idaho in 1987. Being that a single snail can produce approximately 230 young per year, they have spread rapidly since.  Interestingly, all introduced populations in North America are clonal, meaning they are all genetically identical females.</a:t>
            </a:r>
          </a:p>
          <a:p>
            <a:r>
              <a:rPr lang="en-US" sz="1200" b="1" i="0" kern="1200" dirty="0" smtClean="0">
                <a:solidFill>
                  <a:schemeClr val="tx1"/>
                </a:solidFill>
                <a:effectLst/>
                <a:latin typeface="+mn-lt"/>
                <a:ea typeface="+mn-ea"/>
                <a:cs typeface="+mn-cs"/>
              </a:rPr>
              <a:t>Impacts</a:t>
            </a:r>
            <a:endParaRPr lang="en-US"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This species can be found in many types of aquatic habitats. They feed on dead and dying plant and animal material, algae, and bacteria. They</a:t>
            </a:r>
            <a:r>
              <a:rPr lang="en-US" sz="1200" b="0" i="0" kern="1200" dirty="0" smtClean="0">
                <a:solidFill>
                  <a:schemeClr val="tx1"/>
                </a:solidFill>
                <a:effectLst/>
                <a:latin typeface="+mn-lt"/>
                <a:ea typeface="+mn-ea"/>
                <a:cs typeface="+mn-cs"/>
              </a:rPr>
              <a:t> out compete other native snail species, reducing biodiversity.</a:t>
            </a:r>
            <a:r>
              <a:rPr lang="en-US" sz="1200" b="0" i="0" u="none" strike="noStrike" kern="120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Populations can persist at very high densities which alter nutrient</a:t>
            </a:r>
            <a:r>
              <a:rPr lang="en-US" sz="1200" b="0" i="0" kern="1200" baseline="0" dirty="0" smtClean="0">
                <a:solidFill>
                  <a:schemeClr val="tx1"/>
                </a:solidFill>
                <a:effectLst/>
                <a:latin typeface="+mn-lt"/>
                <a:ea typeface="+mn-ea"/>
                <a:cs typeface="+mn-cs"/>
              </a:rPr>
              <a:t> flows</a:t>
            </a:r>
            <a:r>
              <a:rPr lang="en-US" sz="1200" b="0" i="0" kern="1200" dirty="0" smtClean="0">
                <a:solidFill>
                  <a:schemeClr val="tx1"/>
                </a:solidFill>
                <a:effectLst/>
                <a:latin typeface="+mn-lt"/>
                <a:ea typeface="+mn-ea"/>
                <a:cs typeface="+mn-cs"/>
              </a:rPr>
              <a:t> and they have the potential to clog pipes of power and water facilities.</a:t>
            </a:r>
            <a:br>
              <a:rPr lang="en-US" sz="1200" b="0" i="0" kern="1200" dirty="0" smtClean="0">
                <a:solidFill>
                  <a:schemeClr val="tx1"/>
                </a:solidFill>
                <a:effectLst/>
                <a:latin typeface="+mn-lt"/>
                <a:ea typeface="+mn-ea"/>
                <a:cs typeface="+mn-cs"/>
              </a:rPr>
            </a:br>
            <a:endParaRPr lang="en-US"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i="0" kern="1200" dirty="0" smtClean="0">
                <a:solidFill>
                  <a:schemeClr val="tx1"/>
                </a:solidFill>
                <a:effectLst/>
                <a:latin typeface="+mn-lt"/>
                <a:ea typeface="+mn-ea"/>
                <a:cs typeface="+mn-cs"/>
              </a:rPr>
              <a:t>Best Control is prevention by keeping</a:t>
            </a:r>
            <a:r>
              <a:rPr lang="en-US" sz="1200" b="1" i="0" kern="1200" baseline="0" dirty="0" smtClean="0">
                <a:solidFill>
                  <a:schemeClr val="tx1"/>
                </a:solidFill>
                <a:effectLst/>
                <a:latin typeface="+mn-lt"/>
                <a:ea typeface="+mn-ea"/>
                <a:cs typeface="+mn-cs"/>
              </a:rPr>
              <a:t> boats and equipment clean. Use of trematode parasites have been used as a biological control agent.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i="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Photo </a:t>
            </a:r>
            <a:r>
              <a:rPr lang="en-US" sz="1200" b="0" i="0" u="none" strike="noStrike" kern="1200" baseline="0" dirty="0" smtClean="0">
                <a:solidFill>
                  <a:schemeClr val="tx1"/>
                </a:solidFill>
                <a:latin typeface="+mn-lt"/>
                <a:ea typeface="+mn-ea"/>
                <a:cs typeface="+mn-cs"/>
              </a:rPr>
              <a:t>New Zealand Mud Snail: </a:t>
            </a:r>
            <a:r>
              <a:rPr lang="en-US" sz="1200" b="0" i="1" u="none" strike="noStrike" kern="1200" baseline="0" dirty="0" smtClean="0">
                <a:solidFill>
                  <a:schemeClr val="tx1"/>
                </a:solidFill>
                <a:latin typeface="+mn-lt"/>
                <a:ea typeface="+mn-ea"/>
                <a:cs typeface="+mn-cs"/>
              </a:rPr>
              <a:t>Michal </a:t>
            </a:r>
            <a:r>
              <a:rPr lang="en-US" sz="1200" b="0" i="1" u="none" strike="noStrike" kern="1200" baseline="0" dirty="0" err="1" smtClean="0">
                <a:solidFill>
                  <a:schemeClr val="tx1"/>
                </a:solidFill>
                <a:latin typeface="+mn-lt"/>
                <a:ea typeface="+mn-ea"/>
                <a:cs typeface="+mn-cs"/>
              </a:rPr>
              <a:t>Manas</a:t>
            </a:r>
            <a:r>
              <a:rPr lang="en-US" sz="1200" b="0" i="0" u="none" strike="noStrike" kern="1200" baseline="0" dirty="0" smtClean="0">
                <a:solidFill>
                  <a:schemeClr val="tx1"/>
                </a:solidFill>
                <a:latin typeface="+mn-lt"/>
                <a:ea typeface="+mn-ea"/>
                <a:cs typeface="+mn-cs"/>
              </a:rPr>
              <a:t>, Wikimedia Commons; New York State Prohibited and Regulated Invasive Animals</a:t>
            </a:r>
            <a:endParaRPr lang="en-US" sz="1200" b="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7311BE-C062-4029-A484-6790D35B620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90581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smtClean="0">
                <a:solidFill>
                  <a:schemeClr val="tx1"/>
                </a:solidFill>
                <a:effectLst/>
                <a:latin typeface="+mn-lt"/>
                <a:ea typeface="+mn-ea"/>
                <a:cs typeface="+mn-cs"/>
              </a:rPr>
              <a:t>Native Range/Introduction: </a:t>
            </a:r>
          </a:p>
          <a:p>
            <a:r>
              <a:rPr lang="en-US" sz="1200" b="0" i="0" kern="1200" dirty="0" smtClean="0">
                <a:solidFill>
                  <a:schemeClr val="tx1"/>
                </a:solidFill>
                <a:effectLst/>
                <a:latin typeface="+mn-lt"/>
                <a:ea typeface="+mn-ea"/>
                <a:cs typeface="+mn-cs"/>
              </a:rPr>
              <a:t>Rusty crayfish are an aggressive species with the ability to alter the aquatic food chain in non-native ecosystems. Thought to be native to the Ohio River Basin, the rusty crayfish was likely introduced by fisherman who dumped their leftover bait into waterways.</a:t>
            </a:r>
          </a:p>
          <a:p>
            <a:r>
              <a:rPr lang="en-US" sz="1200" b="1" i="0" kern="1200" dirty="0" smtClean="0">
                <a:solidFill>
                  <a:schemeClr val="tx1"/>
                </a:solidFill>
                <a:effectLst/>
                <a:latin typeface="+mn-lt"/>
                <a:ea typeface="+mn-ea"/>
                <a:cs typeface="+mn-cs"/>
              </a:rPr>
              <a:t>Identification: </a:t>
            </a:r>
          </a:p>
          <a:p>
            <a:r>
              <a:rPr lang="en-US" sz="1200" b="0" i="0" kern="1200" dirty="0" smtClean="0">
                <a:solidFill>
                  <a:schemeClr val="tx1"/>
                </a:solidFill>
                <a:effectLst/>
                <a:latin typeface="+mn-lt"/>
                <a:ea typeface="+mn-ea"/>
                <a:cs typeface="+mn-cs"/>
              </a:rPr>
              <a:t>Rusty crayfish looks similar to native crayfish species but can be identified by more robust claws, and by dark, rusty spots on each side of their carapace</a:t>
            </a:r>
            <a:r>
              <a:rPr lang="en-US" sz="1200" b="0" i="0" kern="1200" baseline="0" dirty="0" smtClean="0">
                <a:solidFill>
                  <a:schemeClr val="tx1"/>
                </a:solidFill>
                <a:effectLst/>
                <a:latin typeface="+mn-lt"/>
                <a:ea typeface="+mn-ea"/>
                <a:cs typeface="+mn-cs"/>
              </a:rPr>
              <a:t> and by black tips on their claws.</a:t>
            </a:r>
            <a:endParaRPr lang="en-US" sz="1200" b="0" i="0" kern="1200" dirty="0" smtClean="0">
              <a:solidFill>
                <a:schemeClr val="tx1"/>
              </a:solidFill>
              <a:effectLst/>
              <a:latin typeface="+mn-lt"/>
              <a:ea typeface="+mn-ea"/>
              <a:cs typeface="+mn-cs"/>
            </a:endParaRPr>
          </a:p>
          <a:p>
            <a:r>
              <a:rPr lang="en-US" sz="1200" b="1" i="0" kern="1200" dirty="0" smtClean="0">
                <a:solidFill>
                  <a:schemeClr val="tx1"/>
                </a:solidFill>
                <a:effectLst/>
                <a:latin typeface="+mn-lt"/>
                <a:ea typeface="+mn-ea"/>
                <a:cs typeface="+mn-cs"/>
              </a:rPr>
              <a:t>Impacts: </a:t>
            </a:r>
          </a:p>
          <a:p>
            <a:r>
              <a:rPr lang="en-US" sz="1200" b="0" i="0" kern="1200" dirty="0" smtClean="0">
                <a:solidFill>
                  <a:schemeClr val="tx1"/>
                </a:solidFill>
                <a:effectLst/>
                <a:latin typeface="+mn-lt"/>
                <a:ea typeface="+mn-ea"/>
                <a:cs typeface="+mn-cs"/>
              </a:rPr>
              <a:t>They out-compete native crayfish</a:t>
            </a:r>
            <a:r>
              <a:rPr lang="en-US" sz="1200" b="0" i="0" kern="1200" baseline="0" dirty="0" smtClean="0">
                <a:solidFill>
                  <a:schemeClr val="tx1"/>
                </a:solidFill>
                <a:effectLst/>
                <a:latin typeface="+mn-lt"/>
                <a:ea typeface="+mn-ea"/>
                <a:cs typeface="+mn-cs"/>
              </a:rPr>
              <a:t> species for food, and disrupt the entire aquatic food web. They also reduce plant abundance and diversity which reduces the available habitat for fish, ducks and young gamefish that rely on submerged aquatic plants for food, shelter and spawning. </a:t>
            </a:r>
          </a:p>
          <a:p>
            <a:r>
              <a:rPr lang="en-US" sz="1200" b="1" i="0" kern="1200" baseline="0" dirty="0" smtClean="0">
                <a:solidFill>
                  <a:schemeClr val="tx1"/>
                </a:solidFill>
                <a:effectLst/>
                <a:latin typeface="+mn-lt"/>
                <a:ea typeface="+mn-ea"/>
                <a:cs typeface="+mn-cs"/>
              </a:rPr>
              <a:t>Control: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Prevent the spread by purchasing native bait fish and throwing out bait in the trash. Do not dump left-over bait in the waterways. </a:t>
            </a:r>
          </a:p>
          <a:p>
            <a:endParaRPr lang="en-US" sz="1200" b="1" i="0" kern="1200" baseline="0" dirty="0" smtClean="0">
              <a:solidFill>
                <a:schemeClr val="tx1"/>
              </a:solidFill>
              <a:effectLst/>
              <a:latin typeface="+mn-lt"/>
              <a:ea typeface="+mn-ea"/>
              <a:cs typeface="+mn-cs"/>
            </a:endParaRPr>
          </a:p>
          <a:p>
            <a:r>
              <a:rPr lang="en-US" i="0" dirty="0" smtClean="0"/>
              <a:t>Photo by </a:t>
            </a:r>
            <a:r>
              <a:rPr lang="en-US" sz="1200" b="0" i="0" u="none" strike="noStrike" kern="1200" baseline="0" dirty="0" smtClean="0">
                <a:solidFill>
                  <a:schemeClr val="tx1"/>
                </a:solidFill>
                <a:latin typeface="+mn-lt"/>
                <a:ea typeface="+mn-ea"/>
                <a:cs typeface="+mn-cs"/>
              </a:rPr>
              <a:t>Casey </a:t>
            </a:r>
            <a:r>
              <a:rPr lang="en-US" sz="1200" b="0" i="0" u="none" strike="noStrike" kern="1200" baseline="0" dirty="0" err="1" smtClean="0">
                <a:solidFill>
                  <a:schemeClr val="tx1"/>
                </a:solidFill>
                <a:latin typeface="+mn-lt"/>
                <a:ea typeface="+mn-ea"/>
                <a:cs typeface="+mn-cs"/>
              </a:rPr>
              <a:t>Swecker</a:t>
            </a:r>
            <a:r>
              <a:rPr lang="en-US" sz="1200" b="0" i="0" u="none" strike="noStrike" kern="1200" baseline="0" dirty="0" smtClean="0">
                <a:solidFill>
                  <a:schemeClr val="tx1"/>
                </a:solidFill>
                <a:latin typeface="+mn-lt"/>
                <a:ea typeface="+mn-ea"/>
                <a:cs typeface="+mn-cs"/>
              </a:rPr>
              <a:t> Marshall University; 6 NYCRR Part 575 Prohibited and Regulated Invasive Animal Species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7311BE-C062-4029-A484-6790D35B620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48069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lang="en-US" sz="1400" b="1" dirty="0" smtClean="0"/>
              <a:t>Native Range/Introduction</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400" dirty="0" smtClean="0"/>
              <a:t>Native</a:t>
            </a:r>
            <a:r>
              <a:rPr lang="en-US" sz="1400" baseline="0" dirty="0" smtClean="0"/>
              <a:t> to Asia, t</a:t>
            </a:r>
            <a:r>
              <a:rPr lang="en-US" sz="1400" dirty="0" smtClean="0"/>
              <a:t>here are three species of Asian carp that are considered invasive and a threat to the Great Lakes, the </a:t>
            </a:r>
            <a:r>
              <a:rPr lang="en-US" sz="1400" dirty="0" smtClean="0">
                <a:solidFill>
                  <a:schemeClr val="accent1"/>
                </a:solidFill>
              </a:rPr>
              <a:t>bighead</a:t>
            </a:r>
            <a:r>
              <a:rPr lang="en-US" sz="1400" dirty="0" smtClean="0"/>
              <a:t>, </a:t>
            </a:r>
            <a:r>
              <a:rPr lang="en-US" sz="1400" dirty="0" smtClean="0">
                <a:solidFill>
                  <a:schemeClr val="accent1"/>
                </a:solidFill>
              </a:rPr>
              <a:t>silver</a:t>
            </a:r>
            <a:r>
              <a:rPr lang="en-US" sz="1400" dirty="0" smtClean="0"/>
              <a:t> and </a:t>
            </a:r>
            <a:r>
              <a:rPr lang="en-US" sz="1400" dirty="0" smtClean="0">
                <a:solidFill>
                  <a:schemeClr val="accent1"/>
                </a:solidFill>
              </a:rPr>
              <a:t>grass </a:t>
            </a:r>
            <a:r>
              <a:rPr lang="en-US" sz="1400" dirty="0" smtClean="0"/>
              <a:t>carp.</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400" b="1" i="0" kern="1200" dirty="0" smtClean="0">
                <a:solidFill>
                  <a:schemeClr val="tx1"/>
                </a:solidFill>
                <a:effectLst/>
                <a:latin typeface="+mn-lt"/>
                <a:ea typeface="+mn-ea"/>
                <a:cs typeface="+mn-cs"/>
              </a:rPr>
              <a:t>Asian carp were originally imported into the southern United States in the 1970s as an inexpensive food source and as</a:t>
            </a:r>
            <a:r>
              <a:rPr lang="en-US" sz="1400" b="1" i="0" kern="1200" baseline="0" dirty="0" smtClean="0">
                <a:solidFill>
                  <a:schemeClr val="tx1"/>
                </a:solidFill>
                <a:effectLst/>
                <a:latin typeface="+mn-lt"/>
                <a:ea typeface="+mn-ea"/>
                <a:cs typeface="+mn-cs"/>
              </a:rPr>
              <a:t> a biological control for algae in aquaculture facilities. </a:t>
            </a:r>
            <a:r>
              <a:rPr lang="en-US" sz="1400" b="0" i="0" u="sng" kern="1200" baseline="0" dirty="0" smtClean="0">
                <a:solidFill>
                  <a:schemeClr val="tx1"/>
                </a:solidFill>
                <a:effectLst/>
                <a:latin typeface="+mn-lt"/>
                <a:ea typeface="+mn-ea"/>
                <a:cs typeface="+mn-cs"/>
              </a:rPr>
              <a:t>Natural flooding </a:t>
            </a:r>
            <a:r>
              <a:rPr lang="en-US" sz="1400" b="0" i="0" kern="1200" baseline="0" dirty="0" smtClean="0">
                <a:solidFill>
                  <a:schemeClr val="tx1"/>
                </a:solidFill>
                <a:effectLst/>
                <a:latin typeface="+mn-lt"/>
                <a:ea typeface="+mn-ea"/>
                <a:cs typeface="+mn-cs"/>
              </a:rPr>
              <a:t>allowed their escape and now they are found in </a:t>
            </a:r>
            <a:r>
              <a:rPr lang="en-US" sz="1400" b="0" i="0" u="sng" kern="1200" baseline="0" dirty="0" smtClean="0">
                <a:solidFill>
                  <a:schemeClr val="tx1"/>
                </a:solidFill>
                <a:effectLst/>
                <a:latin typeface="+mn-lt"/>
                <a:ea typeface="+mn-ea"/>
                <a:cs typeface="+mn-cs"/>
              </a:rPr>
              <a:t>12 states throughout the U.S., as well as in the Mississippi River Basin, and the Illinois River system</a:t>
            </a:r>
            <a:r>
              <a:rPr lang="en-US" sz="1400" b="0" i="0" kern="1200" baseline="0" dirty="0" smtClean="0">
                <a:solidFill>
                  <a:schemeClr val="tx1"/>
                </a:solidFill>
                <a:effectLst/>
                <a:latin typeface="+mn-lt"/>
                <a:ea typeface="+mn-ea"/>
                <a:cs typeface="+mn-cs"/>
              </a:rPr>
              <a:t>. </a:t>
            </a:r>
            <a:r>
              <a:rPr lang="en-US" sz="1400" b="0" i="0" kern="1200" dirty="0" smtClean="0">
                <a:solidFill>
                  <a:schemeClr val="tx1"/>
                </a:solidFill>
                <a:effectLst/>
                <a:latin typeface="+mn-lt"/>
                <a:ea typeface="+mn-ea"/>
                <a:cs typeface="+mn-cs"/>
              </a:rPr>
              <a:t>Bighead and silver carp are currently in the Illinois River,</a:t>
            </a:r>
            <a:r>
              <a:rPr lang="en-US" sz="1400" b="0" i="0" kern="1200" baseline="0" dirty="0" smtClean="0">
                <a:solidFill>
                  <a:schemeClr val="tx1"/>
                </a:solidFill>
                <a:effectLst/>
                <a:latin typeface="+mn-lt"/>
                <a:ea typeface="+mn-ea"/>
                <a:cs typeface="+mn-cs"/>
              </a:rPr>
              <a:t> </a:t>
            </a:r>
            <a:r>
              <a:rPr lang="en-US" sz="1400" b="0" i="0" kern="1200" dirty="0" smtClean="0">
                <a:solidFill>
                  <a:schemeClr val="tx1"/>
                </a:solidFill>
                <a:effectLst/>
                <a:latin typeface="+mn-lt"/>
                <a:ea typeface="+mn-ea"/>
                <a:cs typeface="+mn-cs"/>
              </a:rPr>
              <a:t>which is connected to the Great Lakes via the </a:t>
            </a:r>
            <a:r>
              <a:rPr lang="en-US" sz="1400" b="1" i="0" kern="1200" dirty="0" smtClean="0">
                <a:solidFill>
                  <a:schemeClr val="tx1"/>
                </a:solidFill>
                <a:effectLst/>
                <a:latin typeface="+mn-lt"/>
                <a:ea typeface="+mn-ea"/>
                <a:cs typeface="+mn-cs"/>
              </a:rPr>
              <a:t>Chicago Sanitary and Ship Canal</a:t>
            </a:r>
            <a:r>
              <a:rPr lang="en-US" sz="1400" b="0" i="0" kern="1200" baseline="0" dirty="0" smtClean="0">
                <a:solidFill>
                  <a:schemeClr val="tx1"/>
                </a:solidFill>
                <a:effectLst/>
                <a:latin typeface="+mn-lt"/>
                <a:ea typeface="+mn-ea"/>
                <a:cs typeface="+mn-cs"/>
              </a:rPr>
              <a:t>. there currently is an electrical barrier in place in the canal to help prevent their introduction to the Great Lakes region. </a:t>
            </a:r>
          </a:p>
          <a:p>
            <a:pPr defTabSz="933237">
              <a:defRPr/>
            </a:pPr>
            <a:endParaRPr lang="en-US" b="1" dirty="0" smtClean="0"/>
          </a:p>
          <a:p>
            <a:pPr defTabSz="933237">
              <a:defRPr/>
            </a:pPr>
            <a:r>
              <a:rPr lang="en-US" b="1" dirty="0" smtClean="0"/>
              <a:t>Identification: </a:t>
            </a:r>
          </a:p>
          <a:p>
            <a:pPr defTabSz="933237">
              <a:defRPr/>
            </a:pPr>
            <a:r>
              <a:rPr lang="en-US" dirty="0" smtClean="0"/>
              <a:t>Asian carp are large, weighing 60-110 pounds. They have low-set eyes below the mouth and large upturned mouths without barbells. </a:t>
            </a:r>
          </a:p>
          <a:p>
            <a:pPr defTabSz="933237">
              <a:defRPr/>
            </a:pPr>
            <a:endParaRPr lang="en-US" dirty="0" smtClean="0"/>
          </a:p>
          <a:p>
            <a:pPr defTabSz="933237">
              <a:defRPr/>
            </a:pPr>
            <a:r>
              <a:rPr lang="en-US" b="1" i="0" dirty="0" smtClean="0"/>
              <a:t>Impacts:</a:t>
            </a:r>
            <a:r>
              <a:rPr lang="en-US" b="1" i="0" baseline="0" dirty="0" smtClean="0"/>
              <a:t> </a:t>
            </a:r>
          </a:p>
          <a:p>
            <a:pPr marL="0" marR="0" lvl="1" indent="0" algn="l" defTabSz="933237" rtl="0" eaLnBrk="1" fontAlgn="auto" latinLnBrk="0" hangingPunct="1">
              <a:lnSpc>
                <a:spcPct val="100000"/>
              </a:lnSpc>
              <a:spcBef>
                <a:spcPts val="0"/>
              </a:spcBef>
              <a:spcAft>
                <a:spcPts val="0"/>
              </a:spcAft>
              <a:buClrTx/>
              <a:buSzTx/>
              <a:buFontTx/>
              <a:buNone/>
              <a:tabLst/>
              <a:defRPr/>
            </a:pPr>
            <a:r>
              <a:rPr lang="en-US" sz="2000" dirty="0" smtClean="0"/>
              <a:t>Asian carp are voracious eaters. They consume plankton—algae and other microscopic organisms—stripping the food web of a primary food source for small and big fish. Silver carp can</a:t>
            </a:r>
            <a:r>
              <a:rPr lang="en-US" sz="2000" baseline="0" dirty="0" smtClean="0"/>
              <a:t> also injure boaters because they jump out of the water when startled. </a:t>
            </a:r>
            <a:endParaRPr lang="en-US" dirty="0" smtClean="0"/>
          </a:p>
          <a:p>
            <a:r>
              <a:rPr lang="en-US" b="1" dirty="0" smtClean="0"/>
              <a:t>Control: </a:t>
            </a:r>
          </a:p>
          <a:p>
            <a:r>
              <a:rPr lang="en-US" dirty="0" smtClean="0"/>
              <a:t>Because</a:t>
            </a:r>
            <a:r>
              <a:rPr lang="en-US" baseline="0" dirty="0" smtClean="0"/>
              <a:t> a</a:t>
            </a:r>
            <a:r>
              <a:rPr lang="en-US" dirty="0" smtClean="0"/>
              <a:t>dult Asian carp have no natural predators in North America and females lay approximately </a:t>
            </a:r>
            <a:r>
              <a:rPr lang="en-US" b="1" dirty="0" smtClean="0"/>
              <a:t>half a million eggs </a:t>
            </a:r>
            <a:r>
              <a:rPr lang="en-US" dirty="0" smtClean="0"/>
              <a:t>each time they spawn. It is crucial to prevent Asian carp from entering the Great Lakes. Once established in an ecosystem they are virtually impossible to eradicate. </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i="0" dirty="0" smtClean="0"/>
              <a:t>Photo </a:t>
            </a:r>
            <a:r>
              <a:rPr lang="en-US" sz="1200" b="0" i="0" u="none" strike="noStrike" kern="1200" baseline="0" dirty="0" smtClean="0">
                <a:solidFill>
                  <a:schemeClr val="tx1"/>
                </a:solidFill>
                <a:latin typeface="+mn-lt"/>
                <a:ea typeface="+mn-ea"/>
                <a:cs typeface="+mn-cs"/>
              </a:rPr>
              <a:t>Carp, Bighead: </a:t>
            </a:r>
            <a:r>
              <a:rPr lang="en-US" sz="1200" b="0" i="0" u="none" strike="noStrike" kern="1200" baseline="0" dirty="0" err="1" smtClean="0">
                <a:solidFill>
                  <a:schemeClr val="tx1"/>
                </a:solidFill>
                <a:latin typeface="+mn-lt"/>
                <a:ea typeface="+mn-ea"/>
                <a:cs typeface="+mn-cs"/>
              </a:rPr>
              <a:t>Dezidor</a:t>
            </a:r>
            <a:r>
              <a:rPr lang="en-US" sz="1200" b="0" i="0" u="none" strike="noStrike" kern="1200" baseline="0" dirty="0" smtClean="0">
                <a:solidFill>
                  <a:schemeClr val="tx1"/>
                </a:solidFill>
                <a:latin typeface="+mn-lt"/>
                <a:ea typeface="+mn-ea"/>
                <a:cs typeface="+mn-cs"/>
              </a:rPr>
              <a:t>, licensed under Creative Commons via Wikimedia Commons; Carp, Silver: </a:t>
            </a:r>
            <a:r>
              <a:rPr lang="en-US" sz="1200" b="0" i="1" u="none" strike="noStrike" kern="1200" baseline="0" dirty="0" err="1" smtClean="0">
                <a:solidFill>
                  <a:schemeClr val="tx1"/>
                </a:solidFill>
                <a:latin typeface="+mn-lt"/>
                <a:ea typeface="+mn-ea"/>
                <a:cs typeface="+mn-cs"/>
              </a:rPr>
              <a:t>Magiccity</a:t>
            </a:r>
            <a:r>
              <a:rPr lang="en-US" sz="1200" b="0" i="1" u="none" strike="noStrike" kern="1200" baseline="0" dirty="0" smtClean="0">
                <a:solidFill>
                  <a:schemeClr val="tx1"/>
                </a:solidFill>
                <a:latin typeface="+mn-lt"/>
                <a:ea typeface="+mn-ea"/>
                <a:cs typeface="+mn-cs"/>
              </a:rPr>
              <a:t>, </a:t>
            </a:r>
            <a:r>
              <a:rPr lang="en-US" sz="1200" b="0" i="0" u="none" strike="noStrike" kern="1200" baseline="0" dirty="0" smtClean="0">
                <a:solidFill>
                  <a:schemeClr val="tx1"/>
                </a:solidFill>
                <a:latin typeface="+mn-lt"/>
                <a:ea typeface="+mn-ea"/>
                <a:cs typeface="+mn-cs"/>
              </a:rPr>
              <a:t>licensed under Public Domain via Wikimedia Commons; 6 NYCRR Part 575 Prohibited and Regulated Invasive Animal Species</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7311BE-C062-4029-A484-6790D35B620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12509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sz="1200" b="1" kern="1200" dirty="0" smtClean="0">
                <a:solidFill>
                  <a:schemeClr val="tx1"/>
                </a:solidFill>
                <a:effectLst/>
                <a:latin typeface="+mn-lt"/>
                <a:ea typeface="+mn-ea"/>
                <a:cs typeface="+mn-cs"/>
              </a:rPr>
              <a:t>Native</a:t>
            </a:r>
            <a:r>
              <a:rPr lang="en-US" sz="1200" b="1" kern="1200" baseline="0" dirty="0" smtClean="0">
                <a:solidFill>
                  <a:schemeClr val="tx1"/>
                </a:solidFill>
                <a:effectLst/>
                <a:latin typeface="+mn-lt"/>
                <a:ea typeface="+mn-ea"/>
                <a:cs typeface="+mn-cs"/>
              </a:rPr>
              <a:t> Range/Introduction: </a:t>
            </a:r>
            <a:endParaRPr lang="en-US" sz="1200" b="1"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Starry Stonewort  is a </a:t>
            </a:r>
            <a:r>
              <a:rPr lang="en-US" dirty="0" smtClean="0"/>
              <a:t>species of large algae that </a:t>
            </a:r>
            <a:r>
              <a:rPr lang="en-US" sz="1200" kern="1200" dirty="0" smtClean="0">
                <a:solidFill>
                  <a:schemeClr val="tx1"/>
                </a:solidFill>
                <a:effectLst/>
                <a:latin typeface="+mn-lt"/>
                <a:ea typeface="+mn-ea"/>
                <a:cs typeface="+mn-cs"/>
              </a:rPr>
              <a:t>is</a:t>
            </a:r>
            <a:r>
              <a:rPr lang="en-US" sz="1200" kern="1200" baseline="0" dirty="0" smtClean="0">
                <a:solidFill>
                  <a:schemeClr val="tx1"/>
                </a:solidFill>
                <a:effectLst/>
                <a:latin typeface="+mn-lt"/>
                <a:ea typeface="+mn-ea"/>
                <a:cs typeface="+mn-cs"/>
              </a:rPr>
              <a:t> native to Europe and Western Asia and was likely introduced to North America in the Ballast water of ships. In 1978, it was found in the St. Lawrence River and in Lower South Bay of Oneida Lake in 2005. </a:t>
            </a:r>
          </a:p>
          <a:p>
            <a:endParaRPr lang="en-US" sz="1200" kern="1200" baseline="0" dirty="0" smtClean="0">
              <a:solidFill>
                <a:schemeClr val="tx1"/>
              </a:solidFill>
              <a:effectLst/>
              <a:latin typeface="+mn-lt"/>
              <a:ea typeface="+mn-ea"/>
              <a:cs typeface="+mn-cs"/>
            </a:endParaRPr>
          </a:p>
          <a:p>
            <a:r>
              <a:rPr lang="en-US" sz="1200" b="1" kern="1200" baseline="0" dirty="0" smtClean="0">
                <a:solidFill>
                  <a:schemeClr val="tx1"/>
                </a:solidFill>
                <a:effectLst/>
                <a:latin typeface="+mn-lt"/>
                <a:ea typeface="+mn-ea"/>
                <a:cs typeface="+mn-cs"/>
              </a:rPr>
              <a:t>Identification: </a:t>
            </a:r>
          </a:p>
          <a:p>
            <a:r>
              <a:rPr lang="en-US" sz="1200" b="0" i="0" kern="1200" dirty="0" smtClean="0">
                <a:solidFill>
                  <a:schemeClr val="tx1"/>
                </a:solidFill>
                <a:effectLst/>
                <a:latin typeface="+mn-lt"/>
                <a:ea typeface="+mn-ea"/>
                <a:cs typeface="+mn-cs"/>
              </a:rPr>
              <a:t>Starry Stonewort has long, variable-length, relatively straight branches arranged in whorls that attach at acute angles to stem nodes. It is light green when actively growing. </a:t>
            </a:r>
          </a:p>
          <a:p>
            <a:r>
              <a:rPr lang="en-US" sz="1200" b="1" i="0" kern="1200" dirty="0" smtClean="0">
                <a:solidFill>
                  <a:schemeClr val="tx1"/>
                </a:solidFill>
                <a:effectLst/>
                <a:latin typeface="+mn-lt"/>
                <a:ea typeface="+mn-ea"/>
                <a:cs typeface="+mn-cs"/>
              </a:rPr>
              <a:t>Impacts:</a:t>
            </a:r>
          </a:p>
          <a:p>
            <a:r>
              <a:rPr lang="en-US" sz="1200" b="0" i="0" kern="1200" dirty="0" smtClean="0">
                <a:solidFill>
                  <a:schemeClr val="tx1"/>
                </a:solidFill>
                <a:effectLst/>
                <a:latin typeface="+mn-lt"/>
                <a:ea typeface="+mn-ea"/>
                <a:cs typeface="+mn-cs"/>
              </a:rPr>
              <a:t>Starry</a:t>
            </a:r>
            <a:r>
              <a:rPr lang="en-US" sz="1200" b="0" i="0" kern="1200" baseline="0" dirty="0" smtClean="0">
                <a:solidFill>
                  <a:schemeClr val="tx1"/>
                </a:solidFill>
                <a:effectLst/>
                <a:latin typeface="+mn-lt"/>
                <a:ea typeface="+mn-ea"/>
                <a:cs typeface="+mn-cs"/>
              </a:rPr>
              <a:t> stonewort forms dense mats of vegetation that completely cover lake bottoms. These mats decrease aquatic vegetative biodiversity and can lead to the accumulation of </a:t>
            </a:r>
            <a:r>
              <a:rPr lang="en-US" sz="1200" b="0" i="0" kern="1200" baseline="0" dirty="0" err="1" smtClean="0">
                <a:solidFill>
                  <a:schemeClr val="tx1"/>
                </a:solidFill>
                <a:effectLst/>
                <a:latin typeface="+mn-lt"/>
                <a:ea typeface="+mn-ea"/>
                <a:cs typeface="+mn-cs"/>
              </a:rPr>
              <a:t>phytotoxins</a:t>
            </a:r>
            <a:r>
              <a:rPr lang="en-US" sz="1200" b="0" i="0" kern="1200" baseline="0" dirty="0" smtClean="0">
                <a:solidFill>
                  <a:schemeClr val="tx1"/>
                </a:solidFill>
                <a:effectLst/>
                <a:latin typeface="+mn-lt"/>
                <a:ea typeface="+mn-ea"/>
                <a:cs typeface="+mn-cs"/>
              </a:rPr>
              <a:t>; furthermore they act as a favorite substrate for zebra mussels. Large populations of Starry stonewort may have negative impacts on </a:t>
            </a:r>
            <a:r>
              <a:rPr lang="en-US" sz="1200" b="0" i="0" kern="1200" dirty="0" smtClean="0">
                <a:solidFill>
                  <a:schemeClr val="tx1"/>
                </a:solidFill>
                <a:effectLst/>
                <a:latin typeface="+mn-lt"/>
                <a:ea typeface="+mn-ea"/>
                <a:cs typeface="+mn-cs"/>
              </a:rPr>
              <a:t>native species that are dependent on lake bottom habitats, such as: minnows, </a:t>
            </a:r>
            <a:r>
              <a:rPr lang="en-US" sz="1200" b="0" i="0" kern="1200" dirty="0" err="1" smtClean="0">
                <a:solidFill>
                  <a:schemeClr val="tx1"/>
                </a:solidFill>
                <a:effectLst/>
                <a:latin typeface="+mn-lt"/>
                <a:ea typeface="+mn-ea"/>
                <a:cs typeface="+mn-cs"/>
              </a:rPr>
              <a:t>logperch</a:t>
            </a:r>
            <a:r>
              <a:rPr lang="en-US" sz="1200" b="0" i="0" kern="1200" dirty="0" smtClean="0">
                <a:solidFill>
                  <a:schemeClr val="tx1"/>
                </a:solidFill>
                <a:effectLst/>
                <a:latin typeface="+mn-lt"/>
                <a:ea typeface="+mn-ea"/>
                <a:cs typeface="+mn-cs"/>
              </a:rPr>
              <a:t>, darters, clams, and other invertebrates.</a:t>
            </a:r>
          </a:p>
          <a:p>
            <a:r>
              <a:rPr lang="en-US" sz="1200" b="1" i="0" kern="1200" dirty="0" smtClean="0">
                <a:solidFill>
                  <a:schemeClr val="tx1"/>
                </a:solidFill>
                <a:effectLst/>
                <a:latin typeface="+mn-lt"/>
                <a:ea typeface="+mn-ea"/>
                <a:cs typeface="+mn-cs"/>
              </a:rPr>
              <a:t>Spread:</a:t>
            </a:r>
            <a:r>
              <a:rPr lang="en-US" sz="1200" b="1" i="0" kern="1200" baseline="0" dirty="0" smtClean="0">
                <a:solidFill>
                  <a:schemeClr val="tx1"/>
                </a:solidFill>
                <a:effectLst/>
                <a:latin typeface="+mn-lt"/>
                <a:ea typeface="+mn-ea"/>
                <a:cs typeface="+mn-cs"/>
              </a:rPr>
              <a:t> </a:t>
            </a:r>
          </a:p>
          <a:p>
            <a:r>
              <a:rPr lang="en-US" dirty="0" smtClean="0"/>
              <a:t>Fragments of starry stonewort can be spread between lakes by boats, trailers, and anchors holding sediments. Local dispersal occurs by bulbils or fragments being transported by water currents or boats within the lake. Since only male starry stonewort exists in the U.S., no viable "seeds" are produced.</a:t>
            </a:r>
            <a:endParaRPr lang="en-US" sz="1200" b="1" i="0" kern="1200" baseline="0" dirty="0" smtClean="0">
              <a:solidFill>
                <a:schemeClr val="tx1"/>
              </a:solidFill>
              <a:effectLst/>
              <a:latin typeface="+mn-lt"/>
              <a:ea typeface="+mn-ea"/>
              <a:cs typeface="+mn-cs"/>
            </a:endParaRPr>
          </a:p>
          <a:p>
            <a:r>
              <a:rPr lang="en-US" sz="1200" b="1" i="0" kern="1200" baseline="0" dirty="0" smtClean="0">
                <a:solidFill>
                  <a:schemeClr val="tx1"/>
                </a:solidFill>
                <a:effectLst/>
                <a:latin typeface="+mn-lt"/>
                <a:ea typeface="+mn-ea"/>
                <a:cs typeface="+mn-cs"/>
              </a:rPr>
              <a:t>Control: </a:t>
            </a:r>
          </a:p>
          <a:p>
            <a:r>
              <a:rPr lang="en-US" dirty="0" smtClean="0"/>
              <a:t>Manual removal of starry stonewort is possible, but difficult, and may be impractical on a large scale and requires the removal of bulbs to be successful. Herbicide applications may be less effective on tall stands of starry stonewort, as the chemical is quickly absorbed into the upper parts of the algae, leaving the lower parts unharmed. Chemical application requires permits. </a:t>
            </a:r>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7311BE-C062-4029-A484-6790D35B620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69839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i="0" kern="1200" dirty="0" smtClean="0">
                <a:solidFill>
                  <a:schemeClr val="tx1"/>
                </a:solidFill>
                <a:effectLst/>
                <a:latin typeface="+mn-lt"/>
                <a:ea typeface="+mn-ea"/>
                <a:cs typeface="+mn-cs"/>
              </a:rPr>
              <a:t>Native Range/ Introduction: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Water chestnut is native</a:t>
            </a:r>
            <a:r>
              <a:rPr lang="en-US" sz="1200" b="0" i="0" kern="1200" baseline="0" dirty="0" smtClean="0">
                <a:solidFill>
                  <a:schemeClr val="tx1"/>
                </a:solidFill>
                <a:effectLst/>
                <a:latin typeface="+mn-lt"/>
                <a:ea typeface="+mn-ea"/>
                <a:cs typeface="+mn-cs"/>
              </a:rPr>
              <a:t> to western Europe, Northeast Asia and Africa. Initial introduction to North America is thought to have occurred during the 1870’s through its’ cultivation in botanical gardens. From these gardens water chestnut is thought to have escaped and has since spread throughout the Great Lakes, and Finger Lakes, as well as, inland lakes and waterbodies throughout the north eastern part of North America and Quebec.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i="0" kern="1200" dirty="0" smtClean="0">
                <a:solidFill>
                  <a:schemeClr val="tx1"/>
                </a:solidFill>
                <a:effectLst/>
                <a:latin typeface="+mn-lt"/>
                <a:ea typeface="+mn-ea"/>
                <a:cs typeface="+mn-cs"/>
              </a:rPr>
              <a:t>Identification:</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i="0" kern="1200" dirty="0" smtClean="0">
                <a:solidFill>
                  <a:schemeClr val="tx1"/>
                </a:solidFill>
                <a:effectLst/>
                <a:latin typeface="+mn-lt"/>
                <a:ea typeface="+mn-ea"/>
                <a:cs typeface="+mn-cs"/>
              </a:rPr>
              <a:t>water chestnut</a:t>
            </a:r>
            <a:r>
              <a:rPr lang="en-US" sz="1200" b="0" i="0" kern="1200" dirty="0" smtClean="0">
                <a:solidFill>
                  <a:schemeClr val="tx1"/>
                </a:solidFill>
                <a:effectLst/>
                <a:latin typeface="+mn-lt"/>
                <a:ea typeface="+mn-ea"/>
                <a:cs typeface="+mn-cs"/>
              </a:rPr>
              <a:t> is an aquatic plant that bears a rosette of floating leaves at the tip of a submersed and rooted stem. Although it grows best in shallow, nutrient-rich lakes and rivers, it can also grow on wet, mucky substrates. (Note that this is not the same species used in Asian cooking).</a:t>
            </a:r>
          </a:p>
          <a:p>
            <a:endParaRPr lang="en-US"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The name water chestnut refers to the plant’s characteristic fruit </a:t>
            </a:r>
            <a:r>
              <a:rPr lang="en-US" sz="1200" b="0" i="0" kern="1200" baseline="0" dirty="0" smtClean="0">
                <a:solidFill>
                  <a:schemeClr val="tx1"/>
                </a:solidFill>
                <a:effectLst/>
                <a:latin typeface="+mn-lt"/>
                <a:ea typeface="+mn-ea"/>
                <a:cs typeface="+mn-cs"/>
              </a:rPr>
              <a:t>which </a:t>
            </a:r>
            <a:r>
              <a:rPr lang="en-US" sz="1200" b="0" i="0" kern="1200" dirty="0" smtClean="0">
                <a:solidFill>
                  <a:schemeClr val="tx1"/>
                </a:solidFill>
                <a:effectLst/>
                <a:latin typeface="+mn-lt"/>
                <a:ea typeface="+mn-ea"/>
                <a:cs typeface="+mn-cs"/>
              </a:rPr>
              <a:t>have a nut-like structure segmented</a:t>
            </a:r>
            <a:r>
              <a:rPr lang="en-US" sz="1200" b="0" i="0" kern="1200" baseline="0" dirty="0" smtClean="0">
                <a:solidFill>
                  <a:schemeClr val="tx1"/>
                </a:solidFill>
                <a:effectLst/>
                <a:latin typeface="+mn-lt"/>
                <a:ea typeface="+mn-ea"/>
                <a:cs typeface="+mn-cs"/>
              </a:rPr>
              <a:t> into 4 distinct sections</a:t>
            </a:r>
            <a:r>
              <a:rPr lang="en-US" sz="1200" b="0" i="0" kern="1200" dirty="0" smtClean="0">
                <a:solidFill>
                  <a:schemeClr val="tx1"/>
                </a:solidFill>
                <a:effectLst/>
                <a:latin typeface="+mn-lt"/>
                <a:ea typeface="+mn-ea"/>
                <a:cs typeface="+mn-cs"/>
              </a:rPr>
              <a:t>, they are about an inch wide</a:t>
            </a:r>
            <a:r>
              <a:rPr lang="en-US" sz="1200" b="0" i="0" kern="1200" baseline="0" dirty="0" smtClean="0">
                <a:solidFill>
                  <a:schemeClr val="tx1"/>
                </a:solidFill>
                <a:effectLst/>
                <a:latin typeface="+mn-lt"/>
                <a:ea typeface="+mn-ea"/>
                <a:cs typeface="+mn-cs"/>
              </a:rPr>
              <a:t> and are a greenish-brown color when maturing and black when no longer viable</a:t>
            </a:r>
            <a:r>
              <a:rPr lang="en-US" sz="1200" b="0" i="0" kern="1200" dirty="0" smtClean="0">
                <a:solidFill>
                  <a:schemeClr val="tx1"/>
                </a:solidFill>
                <a:effectLst/>
                <a:latin typeface="+mn-lt"/>
                <a:ea typeface="+mn-ea"/>
                <a:cs typeface="+mn-cs"/>
              </a:rPr>
              <a:t>. </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Each seed can produce 10 – 15 new plants; in turn, each rosette can produce 15 – 20 seeds.  Seeds are easily dispersed in water and can remain viable in sediment for 12 years. Unviable nuts turn</a:t>
            </a:r>
            <a:r>
              <a:rPr lang="en-US" sz="1200" b="0" i="0" kern="1200" baseline="0" dirty="0" smtClean="0">
                <a:solidFill>
                  <a:schemeClr val="tx1"/>
                </a:solidFill>
                <a:effectLst/>
                <a:latin typeface="+mn-lt"/>
                <a:ea typeface="+mn-ea"/>
                <a:cs typeface="+mn-cs"/>
              </a:rPr>
              <a:t> black and can float to shorelines where they can cause injury to unsuspecting beach goers. </a:t>
            </a:r>
          </a:p>
          <a:p>
            <a:endParaRPr lang="en-US" sz="1200" b="0" i="0" kern="1200" dirty="0" smtClean="0">
              <a:solidFill>
                <a:schemeClr val="tx1"/>
              </a:solidFill>
              <a:effectLst/>
              <a:latin typeface="+mn-lt"/>
              <a:ea typeface="+mn-ea"/>
              <a:cs typeface="+mn-cs"/>
            </a:endParaRPr>
          </a:p>
          <a:p>
            <a:r>
              <a:rPr lang="en-US" sz="1200" b="1" i="0" kern="1200" dirty="0" smtClean="0">
                <a:solidFill>
                  <a:schemeClr val="tx1"/>
                </a:solidFill>
                <a:effectLst/>
                <a:latin typeface="+mn-lt"/>
                <a:ea typeface="+mn-ea"/>
                <a:cs typeface="+mn-cs"/>
              </a:rPr>
              <a:t>Impacts</a:t>
            </a:r>
          </a:p>
          <a:p>
            <a:r>
              <a:rPr lang="en-US" sz="1200" b="0" i="0" kern="1200" dirty="0" smtClean="0">
                <a:solidFill>
                  <a:schemeClr val="tx1"/>
                </a:solidFill>
                <a:effectLst/>
                <a:latin typeface="+mn-lt"/>
                <a:ea typeface="+mn-ea"/>
                <a:cs typeface="+mn-cs"/>
              </a:rPr>
              <a:t>This fast-growing, aquatic plant forms large mats that shade out native aquatic vegetation and has the ability to completely dominate surface waters.  It reduces oxygen levels for fish and encourages sedimentation by restricting silt movement. </a:t>
            </a:r>
          </a:p>
          <a:p>
            <a:r>
              <a:rPr lang="en-US" sz="1200" b="1" i="0" kern="1200" baseline="0" dirty="0" smtClean="0">
                <a:solidFill>
                  <a:schemeClr val="tx1"/>
                </a:solidFill>
                <a:effectLst/>
                <a:latin typeface="+mn-lt"/>
                <a:ea typeface="+mn-ea"/>
                <a:cs typeface="+mn-cs"/>
              </a:rPr>
              <a:t>Spread: </a:t>
            </a:r>
          </a:p>
          <a:p>
            <a:r>
              <a:rPr lang="en-US" sz="1200" b="0" i="0" kern="1200" baseline="0" dirty="0" smtClean="0">
                <a:solidFill>
                  <a:schemeClr val="tx1"/>
                </a:solidFill>
                <a:effectLst/>
                <a:latin typeface="+mn-lt"/>
                <a:ea typeface="+mn-ea"/>
                <a:cs typeface="+mn-cs"/>
              </a:rPr>
              <a:t>Water chestnut is easily spread by plant fragmentation and by seed. </a:t>
            </a:r>
          </a:p>
          <a:p>
            <a:endParaRPr lang="en-US" sz="1200" b="0" i="0" kern="1200" baseline="0" dirty="0" smtClean="0">
              <a:solidFill>
                <a:schemeClr val="tx1"/>
              </a:solidFill>
              <a:effectLst/>
              <a:latin typeface="+mn-lt"/>
              <a:ea typeface="+mn-ea"/>
              <a:cs typeface="+mn-cs"/>
            </a:endParaRPr>
          </a:p>
          <a:p>
            <a:r>
              <a:rPr lang="en-US" sz="1200" b="1" i="0" kern="1200" baseline="0" dirty="0" smtClean="0">
                <a:solidFill>
                  <a:schemeClr val="tx1"/>
                </a:solidFill>
                <a:effectLst/>
                <a:latin typeface="+mn-lt"/>
                <a:ea typeface="+mn-ea"/>
                <a:cs typeface="+mn-cs"/>
              </a:rPr>
              <a:t>Control: </a:t>
            </a:r>
            <a:r>
              <a:rPr lang="en-US" sz="1200" b="0" i="0" kern="1200" dirty="0" smtClean="0">
                <a:solidFill>
                  <a:schemeClr val="tx1"/>
                </a:solidFill>
                <a:effectLst/>
                <a:latin typeface="+mn-lt"/>
                <a:ea typeface="+mn-ea"/>
                <a:cs typeface="+mn-cs"/>
              </a:rPr>
              <a:t>Can be removed </a:t>
            </a:r>
            <a:r>
              <a:rPr lang="en-US" sz="1200" b="0" i="1" kern="1200" dirty="0" smtClean="0">
                <a:solidFill>
                  <a:schemeClr val="tx1"/>
                </a:solidFill>
                <a:effectLst/>
                <a:latin typeface="+mn-lt"/>
                <a:ea typeface="+mn-ea"/>
                <a:cs typeface="+mn-cs"/>
              </a:rPr>
              <a:t>mechanically</a:t>
            </a:r>
            <a:r>
              <a:rPr lang="en-US" sz="1200" b="0" i="0" kern="1200" dirty="0" smtClean="0">
                <a:solidFill>
                  <a:schemeClr val="tx1"/>
                </a:solidFill>
                <a:effectLst/>
                <a:latin typeface="+mn-lt"/>
                <a:ea typeface="+mn-ea"/>
                <a:cs typeface="+mn-cs"/>
              </a:rPr>
              <a:t>, </a:t>
            </a:r>
            <a:r>
              <a:rPr lang="en-US" sz="1200" b="0" i="1" kern="1200" dirty="0" smtClean="0">
                <a:solidFill>
                  <a:schemeClr val="tx1"/>
                </a:solidFill>
                <a:effectLst/>
                <a:latin typeface="+mn-lt"/>
                <a:ea typeface="+mn-ea"/>
                <a:cs typeface="+mn-cs"/>
              </a:rPr>
              <a:t>by hand;</a:t>
            </a:r>
            <a:r>
              <a:rPr lang="en-US" sz="1200" b="0" i="1" kern="1200" baseline="0" dirty="0" smtClean="0">
                <a:solidFill>
                  <a:schemeClr val="tx1"/>
                </a:solidFill>
                <a:effectLst/>
                <a:latin typeface="+mn-lt"/>
                <a:ea typeface="+mn-ea"/>
                <a:cs typeface="+mn-cs"/>
              </a:rPr>
              <a:t> </a:t>
            </a:r>
            <a:r>
              <a:rPr lang="en-US" sz="1200" b="0" i="0" kern="1200" baseline="0" dirty="0" smtClean="0">
                <a:solidFill>
                  <a:schemeClr val="tx1"/>
                </a:solidFill>
                <a:effectLst/>
                <a:latin typeface="+mn-lt"/>
                <a:ea typeface="+mn-ea"/>
                <a:cs typeface="+mn-cs"/>
              </a:rPr>
              <a:t> A commonly used herbicide is </a:t>
            </a:r>
            <a:r>
              <a:rPr lang="en-US" sz="1200" b="0" i="1" kern="1200" dirty="0" smtClean="0">
                <a:solidFill>
                  <a:schemeClr val="tx1"/>
                </a:solidFill>
                <a:effectLst/>
                <a:latin typeface="+mn-lt"/>
                <a:ea typeface="+mn-ea"/>
                <a:cs typeface="+mn-cs"/>
              </a:rPr>
              <a:t>Clear Cast</a:t>
            </a:r>
            <a:r>
              <a:rPr lang="en-US" sz="1200" b="0" i="0" kern="1200" dirty="0" smtClean="0">
                <a:solidFill>
                  <a:schemeClr val="tx1"/>
                </a:solidFill>
                <a:effectLst/>
                <a:latin typeface="+mn-lt"/>
                <a:ea typeface="+mn-ea"/>
                <a:cs typeface="+mn-cs"/>
              </a:rPr>
              <a:t>. A number of potential biological control agents were found in field surveys. The most promising biocontrol species appeared to be the leaf beetle </a:t>
            </a:r>
            <a:r>
              <a:rPr lang="en-US" sz="1200" b="0" i="1" kern="1200" dirty="0" smtClean="0">
                <a:solidFill>
                  <a:schemeClr val="tx1"/>
                </a:solidFill>
                <a:effectLst/>
                <a:latin typeface="+mn-lt"/>
                <a:ea typeface="+mn-ea"/>
                <a:cs typeface="+mn-cs"/>
              </a:rPr>
              <a:t>Galerucella</a:t>
            </a:r>
            <a:r>
              <a:rPr lang="en-US" sz="1200" b="0" i="1" kern="1200" baseline="0" dirty="0" smtClean="0">
                <a:solidFill>
                  <a:schemeClr val="tx1"/>
                </a:solidFill>
                <a:effectLst/>
                <a:latin typeface="+mn-lt"/>
                <a:ea typeface="+mn-ea"/>
                <a:cs typeface="+mn-cs"/>
              </a:rPr>
              <a:t>, </a:t>
            </a:r>
            <a:r>
              <a:rPr lang="en-US" sz="1200" b="0" i="0" kern="1200" baseline="0" dirty="0" smtClean="0">
                <a:solidFill>
                  <a:schemeClr val="tx1"/>
                </a:solidFill>
                <a:effectLst/>
                <a:latin typeface="+mn-lt"/>
                <a:ea typeface="+mn-ea"/>
                <a:cs typeface="+mn-cs"/>
              </a:rPr>
              <a:t>the potential of subspecies within this genus as a control agent are currently being researched.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7311BE-C062-4029-A484-6790D35B620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94770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solidFill>
                <a:schemeClr val="bg1"/>
              </a:solidFill>
            </a:endParaRPr>
          </a:p>
          <a:p>
            <a:r>
              <a:rPr lang="en-US" dirty="0" smtClean="0">
                <a:solidFill>
                  <a:schemeClr val="bg1"/>
                </a:solidFill>
              </a:rPr>
              <a:t> </a:t>
            </a:r>
            <a:endParaRPr lang="en-US" dirty="0"/>
          </a:p>
        </p:txBody>
      </p:sp>
      <p:sp>
        <p:nvSpPr>
          <p:cNvPr id="4" name="Slide Number Placeholder 3"/>
          <p:cNvSpPr>
            <a:spLocks noGrp="1"/>
          </p:cNvSpPr>
          <p:nvPr>
            <p:ph type="sldNum" sz="quarter" idx="10"/>
          </p:nvPr>
        </p:nvSpPr>
        <p:spPr/>
        <p:txBody>
          <a:bodyPr/>
          <a:lstStyle/>
          <a:p>
            <a:fld id="{CC881AA2-1664-435D-AAF7-F47038BA967C}" type="slidenum">
              <a:rPr lang="en-US" smtClean="0"/>
              <a:t>21</a:t>
            </a:fld>
            <a:endParaRPr lang="en-US"/>
          </a:p>
        </p:txBody>
      </p:sp>
    </p:spTree>
    <p:extLst>
      <p:ext uri="{BB962C8B-B14F-4D97-AF65-F5344CB8AC3E}">
        <p14:creationId xmlns:p14="http://schemas.microsoft.com/office/powerpoint/2010/main" val="22043607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t>
            </a:r>
            <a:r>
              <a:rPr lang="en-US" dirty="0"/>
              <a:t>New York State Invasive Species Task Force defines AIS as aquatic organisms (plants, animals, and pathogens) that are not native to the aquatic ecosystem under consideration and whose introduction causes or is likely to cause economic or environmental harm or harm to human health.</a:t>
            </a:r>
          </a:p>
          <a:p>
            <a:r>
              <a:rPr lang="en-US" dirty="0"/>
              <a:t> </a:t>
            </a:r>
            <a:endParaRPr lang="en-US" dirty="0" smtClean="0"/>
          </a:p>
          <a:p>
            <a:r>
              <a:rPr lang="en-US" dirty="0" smtClean="0"/>
              <a:t>There</a:t>
            </a:r>
            <a:r>
              <a:rPr lang="en-US" baseline="0" dirty="0" smtClean="0"/>
              <a:t> are many vectors which aid in the introduction of invasive species. </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Recreational boating is identified as a key pathway in the spread of aquatic invasive species across the Great Lakes Basin including inland waterbodies.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1A6ACD-142A-4312-B8D1-E0A367099D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89308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solidFill>
                  <a:schemeClr val="bg1"/>
                </a:solidFill>
              </a:rPr>
              <a:t>In general, a “bag and tag” specimen collection approach is followed:</a:t>
            </a:r>
          </a:p>
          <a:p>
            <a:r>
              <a:rPr lang="en-US" dirty="0" smtClean="0">
                <a:solidFill>
                  <a:schemeClr val="bg1"/>
                </a:solidFill>
              </a:rPr>
              <a:t> • Using the provided waterproof permanent marker, write the date; time; collector’s name and contact information, name of waterbody, name of launch site or, if the specimen is found aboard a boat, the boat name; and any ID numbering/lettering system your program uses on a </a:t>
            </a:r>
            <a:r>
              <a:rPr lang="en-US" dirty="0" err="1" smtClean="0">
                <a:solidFill>
                  <a:schemeClr val="bg1"/>
                </a:solidFill>
              </a:rPr>
              <a:t>ziplock</a:t>
            </a:r>
            <a:r>
              <a:rPr lang="en-US" dirty="0" smtClean="0">
                <a:solidFill>
                  <a:schemeClr val="bg1"/>
                </a:solidFill>
              </a:rPr>
              <a:t> bag provided as part of your steward supplies.</a:t>
            </a:r>
          </a:p>
          <a:p>
            <a:r>
              <a:rPr lang="en-US" dirty="0" smtClean="0">
                <a:solidFill>
                  <a:schemeClr val="bg1"/>
                </a:solidFill>
              </a:rPr>
              <a:t> • Follow your program instructions for placing and sealing specimen in bag for delivery for identification. Keep it cool per your program instructions.</a:t>
            </a:r>
          </a:p>
          <a:p>
            <a:r>
              <a:rPr lang="en-US" dirty="0" smtClean="0">
                <a:solidFill>
                  <a:schemeClr val="bg1"/>
                </a:solidFill>
              </a:rPr>
              <a:t> • Follow your program’s specimen delivery and reporting protocol developed for:</a:t>
            </a:r>
          </a:p>
          <a:p>
            <a:r>
              <a:rPr lang="en-US" dirty="0" smtClean="0">
                <a:solidFill>
                  <a:schemeClr val="bg1"/>
                </a:solidFill>
              </a:rPr>
              <a:t> • Where the specimen goes</a:t>
            </a:r>
          </a:p>
          <a:p>
            <a:r>
              <a:rPr lang="en-US" dirty="0" smtClean="0">
                <a:solidFill>
                  <a:schemeClr val="bg1"/>
                </a:solidFill>
              </a:rPr>
              <a:t> • How the specimen gets there</a:t>
            </a:r>
          </a:p>
          <a:p>
            <a:r>
              <a:rPr lang="en-US" dirty="0" smtClean="0">
                <a:solidFill>
                  <a:schemeClr val="bg1"/>
                </a:solidFill>
              </a:rPr>
              <a:t> • Who (contact information) will receive the specimen, and</a:t>
            </a:r>
          </a:p>
          <a:p>
            <a:r>
              <a:rPr lang="en-US" dirty="0" smtClean="0">
                <a:solidFill>
                  <a:schemeClr val="bg1"/>
                </a:solidFill>
              </a:rPr>
              <a:t> • How the expert notifies the program (steward, coordinator, both, etc.) of specimen identification results.</a:t>
            </a:r>
          </a:p>
          <a:p>
            <a:r>
              <a:rPr lang="en-US" dirty="0" smtClean="0">
                <a:solidFill>
                  <a:schemeClr val="bg1"/>
                </a:solidFill>
              </a:rPr>
              <a:t> • Update data records and iMapInvasives.org database when results are received</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CC881AA2-1664-435D-AAF7-F47038BA967C}" type="slidenum">
              <a:rPr lang="en-US" smtClean="0"/>
              <a:t>22</a:t>
            </a:fld>
            <a:endParaRPr lang="en-US"/>
          </a:p>
        </p:txBody>
      </p:sp>
    </p:spTree>
    <p:extLst>
      <p:ext uri="{BB962C8B-B14F-4D97-AF65-F5344CB8AC3E}">
        <p14:creationId xmlns:p14="http://schemas.microsoft.com/office/powerpoint/2010/main" val="29983405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solidFill>
                  <a:schemeClr val="bg1"/>
                </a:solidFill>
              </a:rPr>
              <a:t>In general, a “bag and tag” specimen collection approach is followed:</a:t>
            </a:r>
          </a:p>
          <a:p>
            <a:r>
              <a:rPr lang="en-US" dirty="0" smtClean="0">
                <a:solidFill>
                  <a:schemeClr val="bg1"/>
                </a:solidFill>
              </a:rPr>
              <a:t> • Using the provided waterproof permanent marker, write the date; time; collector’s name and contact information, name of waterbody, name of launch site or, if the specimen is found aboard a boat, the boat name; and any ID numbering/lettering system your program uses on a </a:t>
            </a:r>
            <a:r>
              <a:rPr lang="en-US" dirty="0" err="1" smtClean="0">
                <a:solidFill>
                  <a:schemeClr val="bg1"/>
                </a:solidFill>
              </a:rPr>
              <a:t>ziplock</a:t>
            </a:r>
            <a:r>
              <a:rPr lang="en-US" dirty="0" smtClean="0">
                <a:solidFill>
                  <a:schemeClr val="bg1"/>
                </a:solidFill>
              </a:rPr>
              <a:t> bag provided as part of your steward supplies.</a:t>
            </a:r>
          </a:p>
          <a:p>
            <a:r>
              <a:rPr lang="en-US" dirty="0" smtClean="0">
                <a:solidFill>
                  <a:schemeClr val="bg1"/>
                </a:solidFill>
              </a:rPr>
              <a:t> • Follow your program instructions for placing and sealing specimen in bag for delivery for identification. Keep it cool per your program instructions.</a:t>
            </a:r>
          </a:p>
          <a:p>
            <a:r>
              <a:rPr lang="en-US" dirty="0" smtClean="0">
                <a:solidFill>
                  <a:schemeClr val="bg1"/>
                </a:solidFill>
              </a:rPr>
              <a:t> • Follow your program’s specimen delivery and reporting protocol developed for:</a:t>
            </a:r>
          </a:p>
          <a:p>
            <a:r>
              <a:rPr lang="en-US" dirty="0" smtClean="0">
                <a:solidFill>
                  <a:schemeClr val="bg1"/>
                </a:solidFill>
              </a:rPr>
              <a:t> • Where the specimen goes</a:t>
            </a:r>
          </a:p>
          <a:p>
            <a:r>
              <a:rPr lang="en-US" dirty="0" smtClean="0">
                <a:solidFill>
                  <a:schemeClr val="bg1"/>
                </a:solidFill>
              </a:rPr>
              <a:t> • How the specimen gets there</a:t>
            </a:r>
          </a:p>
          <a:p>
            <a:r>
              <a:rPr lang="en-US" dirty="0" smtClean="0">
                <a:solidFill>
                  <a:schemeClr val="bg1"/>
                </a:solidFill>
              </a:rPr>
              <a:t> • Who (contact information) will receive the specimen, and</a:t>
            </a:r>
          </a:p>
          <a:p>
            <a:r>
              <a:rPr lang="en-US" dirty="0" smtClean="0">
                <a:solidFill>
                  <a:schemeClr val="bg1"/>
                </a:solidFill>
              </a:rPr>
              <a:t> • How the expert notifies the program (steward, coordinator, both, etc.) of specimen identification results.</a:t>
            </a:r>
          </a:p>
          <a:p>
            <a:r>
              <a:rPr lang="en-US" dirty="0" smtClean="0">
                <a:solidFill>
                  <a:schemeClr val="bg1"/>
                </a:solidFill>
              </a:rPr>
              <a:t> • Update data records and iMapInvasives.org database when results are received</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CC881AA2-1664-435D-AAF7-F47038BA967C}" type="slidenum">
              <a:rPr lang="en-US" smtClean="0"/>
              <a:t>23</a:t>
            </a:fld>
            <a:endParaRPr lang="en-US"/>
          </a:p>
        </p:txBody>
      </p:sp>
    </p:spTree>
    <p:extLst>
      <p:ext uri="{BB962C8B-B14F-4D97-AF65-F5344CB8AC3E}">
        <p14:creationId xmlns:p14="http://schemas.microsoft.com/office/powerpoint/2010/main" val="41070304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881AA2-1664-435D-AAF7-F47038BA967C}" type="slidenum">
              <a:rPr lang="en-US" smtClean="0"/>
              <a:t>24</a:t>
            </a:fld>
            <a:endParaRPr lang="en-US"/>
          </a:p>
        </p:txBody>
      </p:sp>
    </p:spTree>
    <p:extLst>
      <p:ext uri="{BB962C8B-B14F-4D97-AF65-F5344CB8AC3E}">
        <p14:creationId xmlns:p14="http://schemas.microsoft.com/office/powerpoint/2010/main" val="14492263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four major Reasons to Be Concerned About AIS</a:t>
            </a:r>
          </a:p>
          <a:p>
            <a:r>
              <a:rPr lang="en-US" dirty="0" smtClean="0"/>
              <a:t> </a:t>
            </a:r>
          </a:p>
          <a:p>
            <a:r>
              <a:rPr lang="en-US" b="1" dirty="0" smtClean="0"/>
              <a:t>Ecologically </a:t>
            </a:r>
            <a:r>
              <a:rPr lang="en-US" dirty="0" smtClean="0"/>
              <a:t>: AIS can out-compete and displace native species, disrupting food webs and altering native aquatic species population abundance and composition. These ecosystem changes may make once suitable habitat less favorable for native aquatic animals such as sport fish and macro invertebrates. </a:t>
            </a:r>
          </a:p>
          <a:p>
            <a:r>
              <a:rPr lang="en-US" b="1" dirty="0" smtClean="0"/>
              <a:t>Economically: </a:t>
            </a:r>
            <a:r>
              <a:rPr lang="en-US" dirty="0" smtClean="0"/>
              <a:t>The federal, state, and local costs to manage AIS increase each year as populations continue to grow and spread. </a:t>
            </a:r>
          </a:p>
          <a:p>
            <a:r>
              <a:rPr lang="en-US" b="1" dirty="0" smtClean="0"/>
              <a:t>Recreationally: </a:t>
            </a:r>
            <a:r>
              <a:rPr lang="en-US" dirty="0" smtClean="0"/>
              <a:t>Aquatic invasive plants can form dense mats of vegetation, making it difficult or impossible to boat, swim, or fish. Species such as spiny and fishhook </a:t>
            </a:r>
            <a:r>
              <a:rPr lang="en-US" dirty="0" err="1" smtClean="0"/>
              <a:t>waterfleas</a:t>
            </a:r>
            <a:r>
              <a:rPr lang="en-US" dirty="0" smtClean="0"/>
              <a:t> are a nuisance to anglers. Zebra mussels can cut the feet of swimmers and encrust historic shipwrecks. </a:t>
            </a:r>
          </a:p>
          <a:p>
            <a:r>
              <a:rPr lang="en-US" b="1" dirty="0" smtClean="0"/>
              <a:t>Health-wise</a:t>
            </a:r>
            <a:r>
              <a:rPr lang="en-US" dirty="0" smtClean="0"/>
              <a:t>: AIS can carry pathogens and parasites that are harmful to native species and potentially to human health. Zebra and quagga mussels likely play an important role in transmitting type E Botulism. type E Botulism is a bacterial disease that has caused die offs in fish and waterfowl.</a:t>
            </a:r>
          </a:p>
          <a:p>
            <a:r>
              <a:rPr lang="en-US" dirty="0" smtClean="0"/>
              <a:t> </a:t>
            </a:r>
          </a:p>
          <a:p>
            <a:r>
              <a:rPr lang="en-US" dirty="0" smtClean="0"/>
              <a:t>There are things that we can do to limit the spread of AIS… For example Developing watercraft inspection programs to intercept the introduction of AIS, Educating boaters on how they can help prevent the spread of AIS and by Inspecting and Following the Clean Drain Dry Campaign </a:t>
            </a:r>
          </a:p>
          <a:p>
            <a:endParaRPr lang="en-US" dirty="0"/>
          </a:p>
        </p:txBody>
      </p:sp>
      <p:sp>
        <p:nvSpPr>
          <p:cNvPr id="4" name="Slide Number Placeholder 3"/>
          <p:cNvSpPr>
            <a:spLocks noGrp="1"/>
          </p:cNvSpPr>
          <p:nvPr>
            <p:ph type="sldNum" sz="quarter" idx="10"/>
          </p:nvPr>
        </p:nvSpPr>
        <p:spPr/>
        <p:txBody>
          <a:bodyPr/>
          <a:lstStyle/>
          <a:p>
            <a:fld id="{CC881AA2-1664-435D-AAF7-F47038BA967C}" type="slidenum">
              <a:rPr lang="en-US" smtClean="0"/>
              <a:t>4</a:t>
            </a:fld>
            <a:endParaRPr lang="en-US"/>
          </a:p>
        </p:txBody>
      </p:sp>
    </p:spTree>
    <p:extLst>
      <p:ext uri="{BB962C8B-B14F-4D97-AF65-F5344CB8AC3E}">
        <p14:creationId xmlns:p14="http://schemas.microsoft.com/office/powerpoint/2010/main" val="20311526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Stewards are often asked by the public “why</a:t>
            </a:r>
            <a:r>
              <a:rPr lang="en-US" baseline="0" dirty="0" smtClean="0"/>
              <a:t> should we care” here are some examples that stewards can use to explain. </a:t>
            </a:r>
          </a:p>
          <a:p>
            <a:endParaRPr lang="en-US" baseline="0" dirty="0" smtClean="0"/>
          </a:p>
          <a:p>
            <a:r>
              <a:rPr lang="en-US" baseline="0" dirty="0" smtClean="0"/>
              <a:t>Why Should We Care about Aquatic Invasive Species?</a:t>
            </a:r>
          </a:p>
          <a:p>
            <a:endParaRPr lang="en-US" baseline="0" dirty="0" smtClean="0"/>
          </a:p>
          <a:p>
            <a:r>
              <a:rPr lang="en-US" baseline="0" dirty="0" smtClean="0"/>
              <a:t>Environmental Effects</a:t>
            </a:r>
          </a:p>
          <a:p>
            <a:r>
              <a:rPr lang="en-US" baseline="0" dirty="0" smtClean="0"/>
              <a:t>The impacts of invasive species are second only to habitat destruction as</a:t>
            </a:r>
          </a:p>
          <a:p>
            <a:r>
              <a:rPr lang="en-US" baseline="0" dirty="0" smtClean="0"/>
              <a:t>a cause of global biodiversity loss. In fact, introduced species are a</a:t>
            </a:r>
          </a:p>
          <a:p>
            <a:r>
              <a:rPr lang="en-US" baseline="0" dirty="0" smtClean="0"/>
              <a:t>greater threat to native biodiversity than pollution, harvest, and disease</a:t>
            </a:r>
          </a:p>
          <a:p>
            <a:r>
              <a:rPr lang="en-US" baseline="0" dirty="0" smtClean="0"/>
              <a:t>combined. AIS impact the habitats they invade by reducing the</a:t>
            </a:r>
          </a:p>
          <a:p>
            <a:r>
              <a:rPr lang="en-US" baseline="0" dirty="0" smtClean="0"/>
              <a:t>abundance of native species and altering ecosystem processes. They</a:t>
            </a:r>
          </a:p>
          <a:p>
            <a:r>
              <a:rPr lang="en-US" baseline="0" dirty="0" smtClean="0"/>
              <a:t>impact native species through predation, competition for food and space,</a:t>
            </a:r>
          </a:p>
          <a:p>
            <a:r>
              <a:rPr lang="en-US" baseline="0" dirty="0" smtClean="0"/>
              <a:t>hybridization, as well as the introduction of harmful pathogens and</a:t>
            </a:r>
          </a:p>
          <a:p>
            <a:r>
              <a:rPr lang="en-US" baseline="0" dirty="0" smtClean="0"/>
              <a:t>parasites. AIS may also alter normal functioning of the ecosystem by</a:t>
            </a:r>
          </a:p>
          <a:p>
            <a:r>
              <a:rPr lang="en-US" baseline="0" dirty="0" smtClean="0"/>
              <a:t>altering fire regimes, hydrology, nutrient cycling and productivity.</a:t>
            </a:r>
          </a:p>
          <a:p>
            <a:endParaRPr lang="en-US" baseline="0" dirty="0" smtClean="0"/>
          </a:p>
          <a:p>
            <a:r>
              <a:rPr lang="en-US" baseline="0" dirty="0" smtClean="0"/>
              <a:t>Economic Impacts</a:t>
            </a:r>
          </a:p>
          <a:p>
            <a:r>
              <a:rPr lang="en-US" baseline="0" dirty="0" smtClean="0"/>
              <a:t>AIS are seen as a threat not only to biodiversity and ecosystem</a:t>
            </a:r>
          </a:p>
          <a:p>
            <a:r>
              <a:rPr lang="en-US" baseline="0" dirty="0" smtClean="0"/>
              <a:t>functioning, but also to economic development. They reduce production</a:t>
            </a:r>
          </a:p>
          <a:p>
            <a:r>
              <a:rPr lang="en-US" baseline="0" dirty="0" smtClean="0"/>
              <a:t>of fisheries, decrease water availability, block transport routes, choke</a:t>
            </a:r>
          </a:p>
          <a:p>
            <a:r>
              <a:rPr lang="en-US" baseline="0" dirty="0" smtClean="0"/>
              <a:t>irrigation canals, foul industrial pipelines, degrade water quality, accelerate filling of lakes and reservoirs, and decrease</a:t>
            </a:r>
          </a:p>
          <a:p>
            <a:r>
              <a:rPr lang="en-US" baseline="0" dirty="0" smtClean="0"/>
              <a:t>property values. Through damage to human enterprises, invasive species inflict an enormous economic cost; the cost to</a:t>
            </a:r>
          </a:p>
          <a:p>
            <a:r>
              <a:rPr lang="en-US" baseline="0" dirty="0" smtClean="0"/>
              <a:t>manage both aquatic and terrestrial species is estimated at $137 billion per year to the U.S. economy alone. This number</a:t>
            </a:r>
          </a:p>
          <a:p>
            <a:r>
              <a:rPr lang="en-US" baseline="0" dirty="0" smtClean="0"/>
              <a:t>is likely an underestimate as it does not consider ecosystem health or the aesthetic value of nature, which can influence</a:t>
            </a:r>
          </a:p>
          <a:p>
            <a:r>
              <a:rPr lang="en-US" baseline="0" dirty="0" smtClean="0"/>
              <a:t>tourism and recreational revenue. Estimating the economic impacts associated with AIS is further confounded as</a:t>
            </a:r>
          </a:p>
          <a:p>
            <a:r>
              <a:rPr lang="en-US" baseline="0" dirty="0" smtClean="0"/>
              <a:t>monetary values cannot be given to extinction of species or loss biodiversity and ecosystem services.</a:t>
            </a:r>
          </a:p>
          <a:p>
            <a:endParaRPr lang="en-US" baseline="0" dirty="0" smtClean="0"/>
          </a:p>
          <a:p>
            <a:r>
              <a:rPr lang="en-US" baseline="0" dirty="0" smtClean="0"/>
              <a:t>Public Health</a:t>
            </a:r>
          </a:p>
          <a:p>
            <a:r>
              <a:rPr lang="en-US" baseline="0" dirty="0" smtClean="0"/>
              <a:t>Throughout recorded history, epidemics such as malaria, yellow fever, typhus, and bubonic plague have used introduced</a:t>
            </a:r>
          </a:p>
          <a:p>
            <a:r>
              <a:rPr lang="en-US" baseline="0" dirty="0" smtClean="0"/>
              <a:t>organisms as vectors and reservoirs. More recently, West Nile virus was introduced into the United States through an</a:t>
            </a:r>
          </a:p>
          <a:p>
            <a:r>
              <a:rPr lang="en-US" baseline="0" dirty="0" smtClean="0"/>
              <a:t>infected bird or mosquito. Waterborne disease agents, such as cholera bacteria (Vibrio </a:t>
            </a:r>
            <a:r>
              <a:rPr lang="en-US" baseline="0" dirty="0" err="1" smtClean="0"/>
              <a:t>cholerae</a:t>
            </a:r>
            <a:r>
              <a:rPr lang="en-US" baseline="0" dirty="0" smtClean="0"/>
              <a:t>), and causative agents of</a:t>
            </a:r>
          </a:p>
          <a:p>
            <a:r>
              <a:rPr lang="en-US" baseline="0" dirty="0" smtClean="0"/>
              <a:t>harmful algal blooms are often transported in the ballast water of ships. The effect of AIS on public health extends beyond</a:t>
            </a:r>
          </a:p>
          <a:p>
            <a:r>
              <a:rPr lang="en-US" baseline="0" dirty="0" smtClean="0"/>
              <a:t>the immediate effects of disease and parasites as chemicals used to control invasive species can pollute soil and water.</a:t>
            </a:r>
          </a:p>
          <a:p>
            <a:r>
              <a:rPr lang="en-US" baseline="0" dirty="0" smtClean="0"/>
              <a:t>Other AIS, such as invasive mussels, may increase human and wildlife exposure to organic pollutants such as</a:t>
            </a:r>
          </a:p>
          <a:p>
            <a:r>
              <a:rPr lang="en-US" baseline="0" dirty="0" smtClean="0"/>
              <a:t>Polychlorinated biphenyls (PCBs) and Polycyclic aromatic hydrocarbons (PAHs) as these toxins accumulate in there</a:t>
            </a:r>
          </a:p>
          <a:p>
            <a:r>
              <a:rPr lang="en-US" baseline="0" dirty="0" smtClean="0"/>
              <a:t>tissues and are passed up the food chain.</a:t>
            </a:r>
          </a:p>
          <a:p>
            <a:endParaRPr lang="en-US" dirty="0" smtClean="0"/>
          </a:p>
          <a:p>
            <a:r>
              <a:rPr lang="en-US" dirty="0" smtClean="0"/>
              <a:t>Information derived from NOAA Aquatic Invasive</a:t>
            </a:r>
            <a:r>
              <a:rPr lang="en-US" baseline="0" dirty="0" smtClean="0"/>
              <a:t> </a:t>
            </a:r>
            <a:r>
              <a:rPr lang="en-US" baseline="0" smtClean="0"/>
              <a:t>Species information sheet (http://www.habitat.noaa.gov/pdf/best_management_practices/fact_sheets/Aquatic%20Invasive%20Species%20Overview.pdf) </a:t>
            </a:r>
            <a:endParaRPr lang="en-US" dirty="0"/>
          </a:p>
        </p:txBody>
      </p:sp>
      <p:sp>
        <p:nvSpPr>
          <p:cNvPr id="4" name="Slide Number Placeholder 3"/>
          <p:cNvSpPr>
            <a:spLocks noGrp="1"/>
          </p:cNvSpPr>
          <p:nvPr>
            <p:ph type="sldNum" sz="quarter" idx="10"/>
          </p:nvPr>
        </p:nvSpPr>
        <p:spPr/>
        <p:txBody>
          <a:bodyPr/>
          <a:lstStyle/>
          <a:p>
            <a:fld id="{CC881AA2-1664-435D-AAF7-F47038BA967C}" type="slidenum">
              <a:rPr lang="en-US" smtClean="0"/>
              <a:t>5</a:t>
            </a:fld>
            <a:endParaRPr lang="en-US"/>
          </a:p>
        </p:txBody>
      </p:sp>
    </p:spTree>
    <p:extLst>
      <p:ext uri="{BB962C8B-B14F-4D97-AF65-F5344CB8AC3E}">
        <p14:creationId xmlns:p14="http://schemas.microsoft.com/office/powerpoint/2010/main" val="42805054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chemeClr val="tx1"/>
                </a:solidFill>
                <a:effectLst/>
                <a:uLnTx/>
                <a:uFillTx/>
                <a:latin typeface="+mn-lt"/>
                <a:ea typeface="+mn-ea"/>
                <a:cs typeface="+mn-cs"/>
              </a:rPr>
              <a:t>Guidance for invasive plant species management can be found in the Nature Conservancy’s  </a:t>
            </a:r>
            <a:r>
              <a:rPr kumimoji="0" lang="en-US" sz="1200" b="0" i="0" u="sng" strike="noStrike" kern="1200" cap="none" spc="0" normalizeH="0" baseline="0" noProof="0" dirty="0" smtClean="0">
                <a:ln>
                  <a:noFill/>
                </a:ln>
                <a:solidFill>
                  <a:schemeClr val="tx1"/>
                </a:solidFill>
                <a:effectLst/>
                <a:uLnTx/>
                <a:uFillTx/>
                <a:latin typeface="+mn-lt"/>
                <a:ea typeface="+mn-ea"/>
                <a:cs typeface="+mn-cs"/>
              </a:rPr>
              <a:t>Invasive Plant Management Decision Analysis Tool (IPMDAT</a:t>
            </a:r>
            <a:r>
              <a:rPr kumimoji="0" lang="en-US" sz="1200" b="0" i="0" u="none" strike="noStrike" kern="1200" cap="none" spc="0" normalizeH="0" baseline="0" noProof="0" dirty="0" smtClean="0">
                <a:ln>
                  <a:noFill/>
                </a:ln>
                <a:solidFill>
                  <a:schemeClr val="tx1"/>
                </a:solidFill>
                <a:effectLst/>
                <a:uLnTx/>
                <a:uFillTx/>
                <a:latin typeface="+mn-lt"/>
                <a:ea typeface="+mn-ea"/>
                <a:cs typeface="+mn-cs"/>
              </a:rPr>
              <a:t>)  at  http://www.imapinvasives.org/IPMDAT_v1.1_06-30-11.pdf or at http://www.imapinvasives.org/ipmdat.html</a:t>
            </a:r>
          </a:p>
          <a:p>
            <a:pPr algn="l"/>
            <a:endParaRPr lang="en-US" dirty="0" smtClean="0">
              <a:solidFill>
                <a:schemeClr val="tx1"/>
              </a:solidFill>
            </a:endParaRPr>
          </a:p>
          <a:p>
            <a:pPr algn="l"/>
            <a:r>
              <a:rPr lang="en-US" dirty="0" smtClean="0">
                <a:solidFill>
                  <a:schemeClr val="tx1"/>
                </a:solidFill>
              </a:rPr>
              <a:t>http://www.gao.gov/assets/680/673897.pdf</a:t>
            </a:r>
            <a:endParaRPr lang="en-US" dirty="0">
              <a:solidFill>
                <a:schemeClr val="tx1"/>
              </a:solidFill>
            </a:endParaRPr>
          </a:p>
        </p:txBody>
      </p:sp>
      <p:sp>
        <p:nvSpPr>
          <p:cNvPr id="4" name="Slide Number Placeholder 3"/>
          <p:cNvSpPr>
            <a:spLocks noGrp="1"/>
          </p:cNvSpPr>
          <p:nvPr>
            <p:ph type="sldNum" sz="quarter" idx="10"/>
          </p:nvPr>
        </p:nvSpPr>
        <p:spPr/>
        <p:txBody>
          <a:bodyPr/>
          <a:lstStyle/>
          <a:p>
            <a:fld id="{CC881AA2-1664-435D-AAF7-F47038BA967C}" type="slidenum">
              <a:rPr lang="en-US" smtClean="0"/>
              <a:t>6</a:t>
            </a:fld>
            <a:endParaRPr lang="en-US"/>
          </a:p>
        </p:txBody>
      </p:sp>
    </p:spTree>
    <p:extLst>
      <p:ext uri="{BB962C8B-B14F-4D97-AF65-F5344CB8AC3E}">
        <p14:creationId xmlns:p14="http://schemas.microsoft.com/office/powerpoint/2010/main" val="38047842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aseline="0" dirty="0" smtClean="0"/>
          </a:p>
          <a:p>
            <a:r>
              <a:rPr lang="en-US" baseline="0" dirty="0" smtClean="0"/>
              <a:t>These are 7 strategies for invasive species management that can be applied to various management initiatives.</a:t>
            </a:r>
          </a:p>
          <a:p>
            <a:endParaRPr lang="en-US" baseline="0" dirty="0" smtClean="0"/>
          </a:p>
          <a:p>
            <a:r>
              <a:rPr lang="en-US" baseline="0" dirty="0" smtClean="0"/>
              <a:t>It is important to think of </a:t>
            </a:r>
            <a:r>
              <a:rPr lang="en-US" b="1" baseline="0" dirty="0" smtClean="0">
                <a:solidFill>
                  <a:schemeClr val="tx1"/>
                </a:solidFill>
              </a:rPr>
              <a:t>Prevention</a:t>
            </a:r>
            <a:r>
              <a:rPr lang="en-US" baseline="0" dirty="0" smtClean="0"/>
              <a:t> as the </a:t>
            </a:r>
            <a:r>
              <a:rPr lang="en-US" u="sng" baseline="0" dirty="0" smtClean="0"/>
              <a:t>first line of defense </a:t>
            </a:r>
            <a:r>
              <a:rPr lang="en-US" baseline="0" dirty="0" smtClean="0"/>
              <a:t>when implementing  management strategies against invasives because once an invasive species is introduced into an area it is difficult and often costly to manage. </a:t>
            </a:r>
          </a:p>
          <a:p>
            <a:endParaRPr lang="en-US" baseline="0" dirty="0" smtClean="0"/>
          </a:p>
          <a:p>
            <a:r>
              <a:rPr lang="en-US" b="1" baseline="0" dirty="0" smtClean="0"/>
              <a:t>Early Detection/ Rapid Response </a:t>
            </a:r>
            <a:r>
              <a:rPr lang="en-US" b="0" baseline="0" dirty="0" smtClean="0"/>
              <a:t>are key components to any invasive species management strategy. SLELO PRISM focuses our efforts </a:t>
            </a:r>
            <a:r>
              <a:rPr lang="en-US" baseline="0" dirty="0" smtClean="0"/>
              <a:t>in what we call Priority Conservation Areas (PCAs) and Highly Probable Areas (HPAs) which will be discussed in the next slide</a:t>
            </a:r>
          </a:p>
          <a:p>
            <a:endParaRPr lang="en-US" baseline="0" dirty="0" smtClean="0"/>
          </a:p>
          <a:p>
            <a:r>
              <a:rPr lang="en-US" baseline="0" dirty="0" smtClean="0"/>
              <a:t>The rest of the strategies include: Cooperation, Information Management, Control, Restoration, Education &amp; Outreach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7311BE-C062-4029-A484-6790D35B620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07900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Management of invasive species involves using 3 basic levels of control: </a:t>
            </a:r>
          </a:p>
          <a:p>
            <a:pPr lvl="0"/>
            <a:r>
              <a:rPr lang="en-US" sz="1200" b="1" kern="1200" dirty="0" smtClean="0">
                <a:solidFill>
                  <a:schemeClr val="tx1"/>
                </a:solidFill>
                <a:effectLst/>
                <a:latin typeface="+mn-lt"/>
                <a:ea typeface="+mn-ea"/>
                <a:cs typeface="+mn-cs"/>
              </a:rPr>
              <a:t>Eradication</a:t>
            </a:r>
            <a:r>
              <a:rPr lang="en-US" sz="1200" kern="1200" dirty="0" smtClean="0">
                <a:solidFill>
                  <a:schemeClr val="tx1"/>
                </a:solidFill>
                <a:effectLst/>
                <a:latin typeface="+mn-lt"/>
                <a:ea typeface="+mn-ea"/>
                <a:cs typeface="+mn-cs"/>
              </a:rPr>
              <a:t> which is to eliminate all individuals of a target population and or seed bank; this level of control is often not feasible for both technical and financial reasons, and is only considered successful after observing no invasive regrowth for 3 consecutive years. </a:t>
            </a:r>
          </a:p>
          <a:p>
            <a:pPr lvl="0"/>
            <a:r>
              <a:rPr lang="en-US" sz="1200" b="1" kern="1200" dirty="0" smtClean="0">
                <a:solidFill>
                  <a:schemeClr val="tx1"/>
                </a:solidFill>
                <a:effectLst/>
                <a:latin typeface="+mn-lt"/>
                <a:ea typeface="+mn-ea"/>
                <a:cs typeface="+mn-cs"/>
              </a:rPr>
              <a:t>Containment</a:t>
            </a:r>
            <a:r>
              <a:rPr lang="en-US" sz="1200" kern="1200" dirty="0" smtClean="0">
                <a:solidFill>
                  <a:schemeClr val="tx1"/>
                </a:solidFill>
                <a:effectLst/>
                <a:latin typeface="+mn-lt"/>
                <a:ea typeface="+mn-ea"/>
                <a:cs typeface="+mn-cs"/>
              </a:rPr>
              <a:t> involves reducing or, if possible, completely preventing the dispersal of an already established population into new locations. This method is often used to prevent the spread of an invader into Priority Conservation Areas (PCA’s) when stable populations are known to be nearby or adjacent; </a:t>
            </a:r>
          </a:p>
          <a:p>
            <a:pPr lvl="0"/>
            <a:r>
              <a:rPr lang="en-US" sz="1200" b="1" kern="1200" dirty="0" smtClean="0">
                <a:solidFill>
                  <a:schemeClr val="tx1"/>
                </a:solidFill>
                <a:effectLst/>
                <a:latin typeface="+mn-lt"/>
                <a:ea typeface="+mn-ea"/>
                <a:cs typeface="+mn-cs"/>
              </a:rPr>
              <a:t>Suppression</a:t>
            </a:r>
            <a:r>
              <a:rPr lang="en-US" sz="1200" kern="1200" dirty="0" smtClean="0">
                <a:solidFill>
                  <a:schemeClr val="tx1"/>
                </a:solidFill>
                <a:effectLst/>
                <a:latin typeface="+mn-lt"/>
                <a:ea typeface="+mn-ea"/>
                <a:cs typeface="+mn-cs"/>
              </a:rPr>
              <a:t> which reduces the density of a target population below a certain threshold to maintain native species or a desired ecological process. This strategy may not necessarily include the total area or boundary of established infections, and is often used in conjunction with containment when infestations are widespread or beyond the scope of eradication and rapid-response methods.  </a:t>
            </a:r>
          </a:p>
          <a:p>
            <a:pPr lvl="0"/>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three basic levels of control can be implemented using different control methods such as: </a:t>
            </a:r>
            <a:r>
              <a:rPr lang="en-US" sz="1200" b="1" kern="1200" dirty="0" smtClean="0">
                <a:solidFill>
                  <a:schemeClr val="tx1"/>
                </a:solidFill>
                <a:effectLst/>
                <a:latin typeface="+mn-lt"/>
                <a:ea typeface="+mn-ea"/>
                <a:cs typeface="+mn-cs"/>
              </a:rPr>
              <a:t>physical control</a:t>
            </a:r>
            <a:r>
              <a:rPr lang="en-US" sz="1200" kern="1200" dirty="0" smtClean="0">
                <a:solidFill>
                  <a:schemeClr val="tx1"/>
                </a:solidFill>
                <a:effectLst/>
                <a:latin typeface="+mn-lt"/>
                <a:ea typeface="+mn-ea"/>
                <a:cs typeface="+mn-cs"/>
              </a:rPr>
              <a:t> like hand pulling, </a:t>
            </a:r>
            <a:r>
              <a:rPr lang="en-US" sz="1200" b="1" kern="1200" dirty="0" smtClean="0">
                <a:solidFill>
                  <a:schemeClr val="tx1"/>
                </a:solidFill>
                <a:effectLst/>
                <a:latin typeface="+mn-lt"/>
                <a:ea typeface="+mn-ea"/>
                <a:cs typeface="+mn-cs"/>
              </a:rPr>
              <a:t>mechanical control</a:t>
            </a:r>
            <a:r>
              <a:rPr lang="en-US" sz="1200" kern="1200" dirty="0" smtClean="0">
                <a:solidFill>
                  <a:schemeClr val="tx1"/>
                </a:solidFill>
                <a:effectLst/>
                <a:latin typeface="+mn-lt"/>
                <a:ea typeface="+mn-ea"/>
                <a:cs typeface="+mn-cs"/>
              </a:rPr>
              <a:t> which involves using machinery, </a:t>
            </a:r>
            <a:r>
              <a:rPr lang="en-US" sz="1200" b="1" kern="1200" dirty="0" smtClean="0">
                <a:solidFill>
                  <a:schemeClr val="tx1"/>
                </a:solidFill>
                <a:effectLst/>
                <a:latin typeface="+mn-lt"/>
                <a:ea typeface="+mn-ea"/>
                <a:cs typeface="+mn-cs"/>
              </a:rPr>
              <a:t>chemical application </a:t>
            </a:r>
            <a:r>
              <a:rPr lang="en-US" sz="1200" kern="1200" dirty="0" smtClean="0">
                <a:solidFill>
                  <a:schemeClr val="tx1"/>
                </a:solidFill>
                <a:effectLst/>
                <a:latin typeface="+mn-lt"/>
                <a:ea typeface="+mn-ea"/>
                <a:cs typeface="+mn-cs"/>
              </a:rPr>
              <a:t>of insecticides &amp; herbicides; </a:t>
            </a:r>
            <a:r>
              <a:rPr lang="en-US" sz="1200" b="1" kern="1200" dirty="0" smtClean="0">
                <a:solidFill>
                  <a:schemeClr val="tx1"/>
                </a:solidFill>
                <a:effectLst/>
                <a:latin typeface="+mn-lt"/>
                <a:ea typeface="+mn-ea"/>
                <a:cs typeface="+mn-cs"/>
              </a:rPr>
              <a:t>and biological</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control </a:t>
            </a:r>
            <a:r>
              <a:rPr lang="en-US" sz="1200" kern="1200" dirty="0" smtClean="0">
                <a:solidFill>
                  <a:schemeClr val="tx1"/>
                </a:solidFill>
                <a:effectLst/>
                <a:latin typeface="+mn-lt"/>
                <a:ea typeface="+mn-ea"/>
                <a:cs typeface="+mn-cs"/>
              </a:rPr>
              <a:t>which involves the use of a natural predator or competitor to control populations of a target species. </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Photo</a:t>
            </a:r>
            <a:r>
              <a:rPr lang="en-US" sz="1200" kern="1200" baseline="0" dirty="0" smtClean="0">
                <a:solidFill>
                  <a:schemeClr val="tx1"/>
                </a:solidFill>
                <a:effectLst/>
                <a:latin typeface="+mn-lt"/>
                <a:ea typeface="+mn-ea"/>
                <a:cs typeface="+mn-cs"/>
              </a:rPr>
              <a:t> by New York Sea Grant </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7311BE-C062-4029-A484-6790D35B620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4649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include speaking notes on specific aquatic invasive species to be discussed</a:t>
            </a:r>
            <a:r>
              <a:rPr lang="en-US" sz="1200" b="0" i="0" kern="1200" baseline="0" dirty="0" smtClean="0">
                <a:solidFill>
                  <a:schemeClr val="tx1"/>
                </a:solidFill>
                <a:effectLst/>
                <a:latin typeface="+mn-lt"/>
                <a:ea typeface="+mn-ea"/>
                <a:cs typeface="+mn-cs"/>
              </a:rPr>
              <a:t> during presentation</a:t>
            </a:r>
            <a:endParaRPr lang="en-US"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i="0" kern="1200" dirty="0" smtClean="0">
                <a:solidFill>
                  <a:schemeClr val="tx1"/>
                </a:solidFill>
                <a:effectLst/>
                <a:latin typeface="+mn-lt"/>
                <a:ea typeface="+mn-ea"/>
                <a:cs typeface="+mn-cs"/>
              </a:rPr>
              <a:t>Native Range/ Introduction: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i="0" kern="1200" dirty="0" smtClean="0">
                <a:solidFill>
                  <a:schemeClr val="tx1"/>
                </a:solidFill>
                <a:effectLst/>
                <a:latin typeface="+mn-lt"/>
                <a:ea typeface="+mn-ea"/>
                <a:cs typeface="+mn-cs"/>
              </a:rPr>
              <a:t>Identification:</a:t>
            </a:r>
          </a:p>
          <a:p>
            <a:endParaRPr lang="en-US" sz="1200" b="0" i="0" kern="1200" dirty="0" smtClean="0">
              <a:solidFill>
                <a:schemeClr val="tx1"/>
              </a:solidFill>
              <a:effectLst/>
              <a:latin typeface="+mn-lt"/>
              <a:ea typeface="+mn-ea"/>
              <a:cs typeface="+mn-cs"/>
            </a:endParaRPr>
          </a:p>
          <a:p>
            <a:r>
              <a:rPr lang="en-US" sz="1200" b="1" i="0" kern="1200" dirty="0" smtClean="0">
                <a:solidFill>
                  <a:schemeClr val="tx1"/>
                </a:solidFill>
                <a:effectLst/>
                <a:latin typeface="+mn-lt"/>
                <a:ea typeface="+mn-ea"/>
                <a:cs typeface="+mn-cs"/>
              </a:rPr>
              <a:t>Impacts:</a:t>
            </a:r>
          </a:p>
          <a:p>
            <a:r>
              <a:rPr lang="en-US" sz="1200" b="0" i="0" kern="1200" dirty="0" smtClean="0">
                <a:solidFill>
                  <a:schemeClr val="tx1"/>
                </a:solidFill>
                <a:effectLst/>
                <a:latin typeface="+mn-lt"/>
                <a:ea typeface="+mn-ea"/>
                <a:cs typeface="+mn-cs"/>
              </a:rPr>
              <a:t> </a:t>
            </a:r>
          </a:p>
          <a:p>
            <a:r>
              <a:rPr lang="en-US" sz="1200" b="1" i="0" kern="1200" baseline="0" dirty="0" smtClean="0">
                <a:solidFill>
                  <a:schemeClr val="tx1"/>
                </a:solidFill>
                <a:effectLst/>
                <a:latin typeface="+mn-lt"/>
                <a:ea typeface="+mn-ea"/>
                <a:cs typeface="+mn-cs"/>
              </a:rPr>
              <a:t>Spread: </a:t>
            </a:r>
          </a:p>
          <a:p>
            <a:endParaRPr lang="en-US" sz="1200" b="0" i="0" kern="1200" baseline="0" dirty="0" smtClean="0">
              <a:solidFill>
                <a:schemeClr val="tx1"/>
              </a:solidFill>
              <a:effectLst/>
              <a:latin typeface="+mn-lt"/>
              <a:ea typeface="+mn-ea"/>
              <a:cs typeface="+mn-cs"/>
            </a:endParaRPr>
          </a:p>
          <a:p>
            <a:r>
              <a:rPr lang="en-US" sz="1200" b="1" i="0" kern="1200" baseline="0" dirty="0" smtClean="0">
                <a:solidFill>
                  <a:schemeClr val="tx1"/>
                </a:solidFill>
                <a:effectLst/>
                <a:latin typeface="+mn-lt"/>
                <a:ea typeface="+mn-ea"/>
                <a:cs typeface="+mn-cs"/>
              </a:rPr>
              <a:t>Control:</a:t>
            </a:r>
            <a:endParaRPr lang="en-US" dirty="0" smtClean="0"/>
          </a:p>
          <a:p>
            <a:endParaRPr lang="en-US" dirty="0"/>
          </a:p>
        </p:txBody>
      </p:sp>
      <p:sp>
        <p:nvSpPr>
          <p:cNvPr id="4" name="Slide Number Placeholder 3"/>
          <p:cNvSpPr>
            <a:spLocks noGrp="1"/>
          </p:cNvSpPr>
          <p:nvPr>
            <p:ph type="sldNum" sz="quarter" idx="10"/>
          </p:nvPr>
        </p:nvSpPr>
        <p:spPr/>
        <p:txBody>
          <a:bodyPr/>
          <a:lstStyle/>
          <a:p>
            <a:fld id="{CC881AA2-1664-435D-AAF7-F47038BA967C}" type="slidenum">
              <a:rPr lang="en-US" smtClean="0"/>
              <a:t>9</a:t>
            </a:fld>
            <a:endParaRPr lang="en-US"/>
          </a:p>
        </p:txBody>
      </p:sp>
    </p:spTree>
    <p:extLst>
      <p:ext uri="{BB962C8B-B14F-4D97-AF65-F5344CB8AC3E}">
        <p14:creationId xmlns:p14="http://schemas.microsoft.com/office/powerpoint/2010/main" val="25504504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smtClean="0">
                <a:solidFill>
                  <a:schemeClr val="tx1"/>
                </a:solidFill>
                <a:effectLst/>
                <a:latin typeface="+mn-lt"/>
                <a:ea typeface="+mn-ea"/>
                <a:cs typeface="+mn-cs"/>
              </a:rPr>
              <a:t>Native Range/Introduction:</a:t>
            </a:r>
            <a:r>
              <a:rPr lang="en-US" sz="1200" b="1" i="0" kern="1200" baseline="0" dirty="0" smtClean="0">
                <a:solidFill>
                  <a:schemeClr val="tx1"/>
                </a:solidFill>
                <a:effectLst/>
                <a:latin typeface="+mn-lt"/>
                <a:ea typeface="+mn-ea"/>
                <a:cs typeface="+mn-cs"/>
              </a:rPr>
              <a:t> </a:t>
            </a:r>
            <a:endParaRPr lang="en-US" sz="1200" b="1"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Native to Asia, Asian</a:t>
            </a:r>
            <a:r>
              <a:rPr lang="en-US" sz="1200" b="0" i="0" kern="1200" baseline="0" dirty="0" smtClean="0">
                <a:solidFill>
                  <a:schemeClr val="tx1"/>
                </a:solidFill>
                <a:effectLst/>
                <a:latin typeface="+mn-lt"/>
                <a:ea typeface="+mn-ea"/>
                <a:cs typeface="+mn-cs"/>
              </a:rPr>
              <a:t> clams</a:t>
            </a:r>
            <a:r>
              <a:rPr lang="en-US" sz="1200" b="0" i="0" kern="1200" dirty="0" smtClean="0">
                <a:solidFill>
                  <a:schemeClr val="tx1"/>
                </a:solidFill>
                <a:effectLst/>
                <a:latin typeface="+mn-lt"/>
                <a:ea typeface="+mn-ea"/>
                <a:cs typeface="+mn-cs"/>
              </a:rPr>
              <a:t> were likely introduced to the West Coast of North America around 1930, initially assumed to have been imported as a food source for the immigrating Chinese population or</a:t>
            </a:r>
            <a:r>
              <a:rPr lang="en-US" sz="1200" b="0" i="0" kern="1200" baseline="0" dirty="0" smtClean="0">
                <a:solidFill>
                  <a:schemeClr val="tx1"/>
                </a:solidFill>
                <a:effectLst/>
                <a:latin typeface="+mn-lt"/>
                <a:ea typeface="+mn-ea"/>
                <a:cs typeface="+mn-cs"/>
              </a:rPr>
              <a:t> it may have </a:t>
            </a:r>
            <a:r>
              <a:rPr lang="en-US" sz="1200" b="0" i="0" kern="1200" dirty="0" smtClean="0">
                <a:solidFill>
                  <a:schemeClr val="tx1"/>
                </a:solidFill>
                <a:effectLst/>
                <a:latin typeface="+mn-lt"/>
                <a:ea typeface="+mn-ea"/>
                <a:cs typeface="+mn-cs"/>
              </a:rPr>
              <a:t>come in with the importation of the Giant Pacific oyster also from the Asia.</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Live Asian clams were first detected in US waters in 1938 in the Columbia River, in Washington; the species quickly spread across the continent and are currently found in 44 states.  In New York State, shells of the Asian clam have been collected in the running waters of central and western portions of the state.</a:t>
            </a:r>
            <a:endParaRPr lang="en-US" sz="1200" b="1" i="0" kern="1200" dirty="0" smtClean="0">
              <a:solidFill>
                <a:schemeClr val="tx1"/>
              </a:solidFill>
              <a:effectLst/>
              <a:latin typeface="+mn-lt"/>
              <a:ea typeface="+mn-ea"/>
              <a:cs typeface="+mn-cs"/>
            </a:endParaRPr>
          </a:p>
          <a:p>
            <a:r>
              <a:rPr lang="en-US" sz="1200" b="1" i="0" kern="1200" dirty="0" smtClean="0">
                <a:solidFill>
                  <a:schemeClr val="tx1"/>
                </a:solidFill>
                <a:effectLst/>
                <a:latin typeface="+mn-lt"/>
                <a:ea typeface="+mn-ea"/>
                <a:cs typeface="+mn-cs"/>
              </a:rPr>
              <a:t>Identification:</a:t>
            </a:r>
          </a:p>
          <a:p>
            <a:r>
              <a:rPr lang="en-US" sz="1200" b="0" i="0" kern="1200" dirty="0" smtClean="0">
                <a:solidFill>
                  <a:schemeClr val="tx1"/>
                </a:solidFill>
                <a:effectLst/>
                <a:latin typeface="+mn-lt"/>
                <a:ea typeface="+mn-ea"/>
                <a:cs typeface="+mn-cs"/>
              </a:rPr>
              <a:t>Asian clam have a</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 small light brown to yellow-colored bivalve with</a:t>
            </a:r>
            <a:r>
              <a:rPr lang="en-US" sz="1200" b="0" i="0" kern="1200" baseline="0" dirty="0" smtClean="0">
                <a:solidFill>
                  <a:schemeClr val="tx1"/>
                </a:solidFill>
                <a:effectLst/>
                <a:latin typeface="+mn-lt"/>
                <a:ea typeface="+mn-ea"/>
                <a:cs typeface="+mn-cs"/>
              </a:rPr>
              <a:t> distinctive radial lines and </a:t>
            </a:r>
            <a:r>
              <a:rPr lang="en-US" sz="1200" b="0" i="0" kern="1200" dirty="0" smtClean="0">
                <a:solidFill>
                  <a:schemeClr val="tx1"/>
                </a:solidFill>
                <a:effectLst/>
                <a:latin typeface="+mn-lt"/>
                <a:ea typeface="+mn-ea"/>
                <a:cs typeface="+mn-cs"/>
              </a:rPr>
              <a:t>brown/purple colored radial bands on the underside of the shell.</a:t>
            </a:r>
            <a:r>
              <a:rPr lang="en-US" sz="1200" b="0" i="0" kern="1200" baseline="0" dirty="0" smtClean="0">
                <a:solidFill>
                  <a:schemeClr val="tx1"/>
                </a:solidFill>
                <a:effectLst/>
                <a:latin typeface="+mn-lt"/>
                <a:ea typeface="+mn-ea"/>
                <a:cs typeface="+mn-cs"/>
              </a:rPr>
              <a:t> </a:t>
            </a:r>
            <a:endParaRPr lang="en-US" sz="1200" b="0" i="0" kern="1200" dirty="0" smtClean="0">
              <a:solidFill>
                <a:schemeClr val="tx1"/>
              </a:solidFill>
              <a:effectLst/>
              <a:latin typeface="+mn-lt"/>
              <a:ea typeface="+mn-ea"/>
              <a:cs typeface="+mn-cs"/>
            </a:endParaRPr>
          </a:p>
          <a:p>
            <a:r>
              <a:rPr lang="en-US" sz="1200" b="1" i="0" kern="1200" dirty="0" smtClean="0">
                <a:solidFill>
                  <a:schemeClr val="tx1"/>
                </a:solidFill>
                <a:effectLst/>
                <a:latin typeface="+mn-lt"/>
                <a:ea typeface="+mn-ea"/>
                <a:cs typeface="+mn-cs"/>
              </a:rPr>
              <a:t>Impacts</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Asian clam is notorious as a biofouler of electrical and nuclear power plants and industrial water systems. It has also been documented to cause problems in irrigation canals, pipes and drinking water supplies. In addition, it alters water body substrates, and competes with native species for resources.</a:t>
            </a:r>
            <a:endParaRPr lang="en-US" dirty="0" smtClean="0"/>
          </a:p>
          <a:p>
            <a:r>
              <a:rPr lang="en-US" sz="1200" b="1" i="0" kern="1200" dirty="0" smtClean="0">
                <a:solidFill>
                  <a:schemeClr val="tx1"/>
                </a:solidFill>
                <a:effectLst/>
                <a:latin typeface="+mn-lt"/>
                <a:ea typeface="+mn-ea"/>
                <a:cs typeface="+mn-cs"/>
              </a:rPr>
              <a:t>Spread: </a:t>
            </a:r>
          </a:p>
          <a:p>
            <a:r>
              <a:rPr lang="en-US" sz="1200" b="0" i="0" kern="1200" dirty="0" smtClean="0">
                <a:solidFill>
                  <a:schemeClr val="tx1"/>
                </a:solidFill>
                <a:effectLst/>
                <a:latin typeface="+mn-lt"/>
                <a:ea typeface="+mn-ea"/>
                <a:cs typeface="+mn-cs"/>
              </a:rPr>
              <a:t>The exact mechanism for secondary dispersal of </a:t>
            </a:r>
            <a:r>
              <a:rPr lang="en-US" sz="1200" b="0" i="1" kern="1200" dirty="0" smtClean="0">
                <a:solidFill>
                  <a:schemeClr val="tx1"/>
                </a:solidFill>
                <a:effectLst/>
                <a:latin typeface="+mn-lt"/>
                <a:ea typeface="+mn-ea"/>
                <a:cs typeface="+mn-cs"/>
              </a:rPr>
              <a:t>Asian clam </a:t>
            </a:r>
            <a:r>
              <a:rPr lang="en-US" sz="1200" b="0" i="0" kern="1200" dirty="0" smtClean="0">
                <a:solidFill>
                  <a:schemeClr val="tx1"/>
                </a:solidFill>
                <a:effectLst/>
                <a:latin typeface="+mn-lt"/>
                <a:ea typeface="+mn-ea"/>
                <a:cs typeface="+mn-cs"/>
              </a:rPr>
              <a:t> throughout North America is unknown, but likely involves human activity, including bait bucket introductions, accidental introductions associated with imported aquaculture species, and intentional introductions by people who buy them as a food item in markets . Furthermore, Larval clams can attach to vegetation, and floating debris for long distance dispersal.</a:t>
            </a:r>
            <a:endParaRPr lang="en-US" b="1" dirty="0" smtClean="0"/>
          </a:p>
          <a:p>
            <a:r>
              <a:rPr lang="en-US" b="1" dirty="0" smtClean="0"/>
              <a:t>Control: </a:t>
            </a:r>
          </a:p>
          <a:p>
            <a:r>
              <a:rPr lang="en-US" dirty="0" smtClean="0"/>
              <a:t>Prevention of the transport of Asian clam is the most effective. Mollusks can be removed from piping through pressurized washing. </a:t>
            </a:r>
            <a:r>
              <a:rPr lang="en-US" dirty="0" err="1" smtClean="0"/>
              <a:t>Molluscicides</a:t>
            </a:r>
            <a:r>
              <a:rPr lang="en-US" dirty="0" smtClean="0"/>
              <a:t> and benthic barriers best for small areas; effectiveness is </a:t>
            </a:r>
            <a:r>
              <a:rPr lang="en-US" dirty="0" err="1" smtClean="0"/>
              <a:t>molluscicides</a:t>
            </a:r>
            <a:r>
              <a:rPr lang="en-US" dirty="0" smtClean="0"/>
              <a:t> in open areas is limited and benthic barrier use for infestations larger than 1 acre not recommended</a:t>
            </a:r>
          </a:p>
          <a:p>
            <a:endParaRPr lang="en-US" dirty="0" smtClean="0"/>
          </a:p>
          <a:p>
            <a:r>
              <a:rPr lang="en-US" dirty="0" smtClean="0"/>
              <a:t>Photo Asian Clam: Crown Copyright 2009 - GB Non-Native Species Secretariat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7311BE-C062-4029-A484-6790D35B620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25836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gif"/><Relationship Id="rId1" Type="http://schemas.openxmlformats.org/officeDocument/2006/relationships/slideMaster" Target="../slideMasters/slideMaster1.xml"/><Relationship Id="rId4" Type="http://schemas.openxmlformats.org/officeDocument/2006/relationships/image" Target="../media/image5.jpe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44699" y="365126"/>
            <a:ext cx="11603864" cy="742458"/>
          </a:xfrm>
          <a:prstGeom prst="rect">
            <a:avLst/>
          </a:prstGeom>
        </p:spPr>
        <p:txBody>
          <a:bodyPr/>
          <a:lstStyle>
            <a:lvl1pPr>
              <a:defRPr sz="4000" i="0" baseline="0">
                <a:solidFill>
                  <a:schemeClr val="bg1"/>
                </a:solidFill>
                <a:latin typeface="+mn-lt"/>
              </a:defRPr>
            </a:lvl1pPr>
          </a:lstStyle>
          <a:p>
            <a:r>
              <a:rPr lang="en-US" dirty="0" smtClean="0"/>
              <a:t>Click to edit species common name (Scientific name)</a:t>
            </a:r>
            <a:endParaRPr lang="en-US" dirty="0"/>
          </a:p>
        </p:txBody>
      </p:sp>
      <p:sp>
        <p:nvSpPr>
          <p:cNvPr id="4" name="Text Placeholder 3"/>
          <p:cNvSpPr>
            <a:spLocks noGrp="1"/>
          </p:cNvSpPr>
          <p:nvPr>
            <p:ph type="body" sz="quarter" idx="10" hasCustomPrompt="1"/>
          </p:nvPr>
        </p:nvSpPr>
        <p:spPr>
          <a:xfrm>
            <a:off x="244923" y="1179160"/>
            <a:ext cx="5120640" cy="1738358"/>
          </a:xfrm>
          <a:prstGeom prst="rect">
            <a:avLst/>
          </a:prstGeom>
        </p:spPr>
        <p:txBody>
          <a:bodyPr/>
          <a:lstStyle>
            <a:lvl1pPr marL="0" indent="0" algn="ctr">
              <a:buNone/>
              <a:defRPr b="0" i="0" baseline="0">
                <a:solidFill>
                  <a:schemeClr val="bg1"/>
                </a:solidFill>
                <a:latin typeface="+mn-lt"/>
              </a:defRPr>
            </a:lvl1pPr>
          </a:lstStyle>
          <a:p>
            <a:pPr lvl="0"/>
            <a:r>
              <a:rPr lang="en-US" dirty="0" smtClean="0"/>
              <a:t>Native Range/Introduction:</a:t>
            </a:r>
          </a:p>
          <a:p>
            <a:pPr lvl="0"/>
            <a:r>
              <a:rPr lang="en-US" dirty="0" smtClean="0"/>
              <a:t>Click to edit information on where species is from and how it was introduced to region</a:t>
            </a:r>
            <a:endParaRPr lang="en-US" dirty="0"/>
          </a:p>
        </p:txBody>
      </p:sp>
      <p:sp>
        <p:nvSpPr>
          <p:cNvPr id="7" name="Text Placeholder 2"/>
          <p:cNvSpPr txBox="1">
            <a:spLocks/>
          </p:cNvSpPr>
          <p:nvPr userDrawn="1"/>
        </p:nvSpPr>
        <p:spPr>
          <a:xfrm>
            <a:off x="4439052" y="3804044"/>
            <a:ext cx="5558260" cy="718263"/>
          </a:xfrm>
          <a:prstGeom prst="rect">
            <a:avLst/>
          </a:prstGeom>
          <a:noFill/>
        </p:spPr>
        <p:txBody>
          <a:bodyPr vert="horz" lIns="91429" tIns="45714" rIns="91429" bIns="45714"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u="none" strike="noStrike" kern="1200" cap="none" spc="0" normalizeH="0" baseline="0" noProof="0" dirty="0" smtClean="0">
              <a:ln>
                <a:noFill/>
              </a:ln>
              <a:solidFill>
                <a:prstClr val="white"/>
              </a:solidFill>
              <a:effectLst/>
              <a:uLnTx/>
              <a:uFillTx/>
              <a:latin typeface="Cambria" panose="02040503050406030204" pitchFamily="18" charset="0"/>
            </a:endParaRPr>
          </a:p>
        </p:txBody>
      </p:sp>
      <p:sp>
        <p:nvSpPr>
          <p:cNvPr id="11" name="Text Placeholder 10"/>
          <p:cNvSpPr>
            <a:spLocks noGrp="1"/>
          </p:cNvSpPr>
          <p:nvPr>
            <p:ph type="body" sz="quarter" idx="12" hasCustomPrompt="1"/>
          </p:nvPr>
        </p:nvSpPr>
        <p:spPr>
          <a:xfrm>
            <a:off x="244699" y="5020628"/>
            <a:ext cx="5120640" cy="1339850"/>
          </a:xfrm>
          <a:prstGeom prst="rect">
            <a:avLst/>
          </a:prstGeom>
        </p:spPr>
        <p:txBody>
          <a:bodyPr/>
          <a:lstStyle>
            <a:lvl1pPr marL="0" indent="0" algn="ctr">
              <a:buNone/>
              <a:defRPr>
                <a:solidFill>
                  <a:schemeClr val="bg1"/>
                </a:solidFill>
                <a:latin typeface="+mn-lt"/>
              </a:defRPr>
            </a:lvl1pPr>
          </a:lstStyle>
          <a:p>
            <a:pPr lvl="0"/>
            <a:r>
              <a:rPr lang="en-US" dirty="0" smtClean="0"/>
              <a:t>Best Control:</a:t>
            </a:r>
          </a:p>
          <a:p>
            <a:pPr lvl="0"/>
            <a:r>
              <a:rPr lang="en-US" dirty="0" smtClean="0"/>
              <a:t>Information on best control methods currently used in area</a:t>
            </a:r>
          </a:p>
        </p:txBody>
      </p:sp>
      <p:sp>
        <p:nvSpPr>
          <p:cNvPr id="13" name="Text Placeholder 12"/>
          <p:cNvSpPr>
            <a:spLocks noGrp="1"/>
          </p:cNvSpPr>
          <p:nvPr>
            <p:ph type="body" sz="quarter" idx="13" hasCustomPrompt="1"/>
          </p:nvPr>
        </p:nvSpPr>
        <p:spPr>
          <a:xfrm>
            <a:off x="244699" y="3087939"/>
            <a:ext cx="5120640" cy="1716088"/>
          </a:xfrm>
          <a:prstGeom prst="rect">
            <a:avLst/>
          </a:prstGeom>
        </p:spPr>
        <p:txBody>
          <a:bodyPr/>
          <a:lstStyle>
            <a:lvl1pPr marL="0" indent="0" algn="ctr">
              <a:buNone/>
              <a:defRPr>
                <a:solidFill>
                  <a:schemeClr val="bg1"/>
                </a:solidFill>
                <a:latin typeface="+mn-lt"/>
              </a:defRPr>
            </a:lvl1pPr>
          </a:lstStyle>
          <a:p>
            <a:pPr lvl="0"/>
            <a:r>
              <a:rPr lang="en-US" dirty="0" smtClean="0"/>
              <a:t>Ecological Threat:</a:t>
            </a:r>
          </a:p>
          <a:p>
            <a:pPr lvl="0"/>
            <a:r>
              <a:rPr lang="en-US" dirty="0" smtClean="0"/>
              <a:t>Details of threats/harm caused by specific aquatic invasive species </a:t>
            </a:r>
          </a:p>
        </p:txBody>
      </p:sp>
      <p:sp>
        <p:nvSpPr>
          <p:cNvPr id="15" name="Picture Placeholder 14"/>
          <p:cNvSpPr>
            <a:spLocks noGrp="1"/>
          </p:cNvSpPr>
          <p:nvPr>
            <p:ph type="pic" sz="quarter" idx="14" hasCustomPrompt="1"/>
          </p:nvPr>
        </p:nvSpPr>
        <p:spPr>
          <a:xfrm>
            <a:off x="5719763" y="1179513"/>
            <a:ext cx="6367462" cy="4659312"/>
          </a:xfrm>
          <a:prstGeom prst="rect">
            <a:avLst/>
          </a:prstGeom>
        </p:spPr>
        <p:txBody>
          <a:bodyPr/>
          <a:lstStyle>
            <a:lvl1pPr>
              <a:defRPr baseline="0">
                <a:solidFill>
                  <a:schemeClr val="bg1"/>
                </a:solidFill>
                <a:latin typeface="+mn-lt"/>
              </a:defRPr>
            </a:lvl1pPr>
          </a:lstStyle>
          <a:p>
            <a:r>
              <a:rPr lang="en-US" dirty="0" smtClean="0"/>
              <a:t>Click to insert image of invasive species</a:t>
            </a:r>
            <a:endParaRPr lang="en-US" dirty="0"/>
          </a:p>
        </p:txBody>
      </p:sp>
    </p:spTree>
    <p:extLst>
      <p:ext uri="{BB962C8B-B14F-4D97-AF65-F5344CB8AC3E}">
        <p14:creationId xmlns:p14="http://schemas.microsoft.com/office/powerpoint/2010/main" val="39323919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142875" y="5194299"/>
            <a:ext cx="3581400" cy="1663701"/>
          </a:xfrm>
          <a:prstGeom prst="rect">
            <a:avLst/>
          </a:prstGeom>
        </p:spPr>
        <p:txBody>
          <a:bodyPr/>
          <a:lstStyle/>
          <a:p>
            <a:fld id="{F98774B7-4AF5-40A0-A2A7-BC0600768F3B}" type="datetimeFigureOut">
              <a:rPr lang="en-US" smtClean="0"/>
              <a:t>2/5/2018</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C2F6CB3-07C7-4B56-B4E5-0F9E69F83593}" type="slidenum">
              <a:rPr lang="en-US" smtClean="0"/>
              <a:t>‹#›</a:t>
            </a:fld>
            <a:endParaRPr lang="en-US"/>
          </a:p>
        </p:txBody>
      </p:sp>
    </p:spTree>
    <p:extLst>
      <p:ext uri="{BB962C8B-B14F-4D97-AF65-F5344CB8AC3E}">
        <p14:creationId xmlns:p14="http://schemas.microsoft.com/office/powerpoint/2010/main" val="3526515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142875" y="5194299"/>
            <a:ext cx="3581400" cy="1663701"/>
          </a:xfrm>
          <a:prstGeom prst="rect">
            <a:avLst/>
          </a:prstGeom>
        </p:spPr>
        <p:txBody>
          <a:bodyPr/>
          <a:lstStyle/>
          <a:p>
            <a:fld id="{F98774B7-4AF5-40A0-A2A7-BC0600768F3B}" type="datetimeFigureOut">
              <a:rPr lang="en-US" smtClean="0"/>
              <a:t>2/5/2018</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2C2F6CB3-07C7-4B56-B4E5-0F9E69F83593}" type="slidenum">
              <a:rPr lang="en-US" smtClean="0"/>
              <a:t>‹#›</a:t>
            </a:fld>
            <a:endParaRPr lang="en-US"/>
          </a:p>
        </p:txBody>
      </p:sp>
    </p:spTree>
    <p:extLst>
      <p:ext uri="{BB962C8B-B14F-4D97-AF65-F5344CB8AC3E}">
        <p14:creationId xmlns:p14="http://schemas.microsoft.com/office/powerpoint/2010/main" val="31091712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142875" y="5194299"/>
            <a:ext cx="3581400" cy="1663701"/>
          </a:xfrm>
          <a:prstGeom prst="rect">
            <a:avLst/>
          </a:prstGeom>
        </p:spPr>
        <p:txBody>
          <a:bodyPr/>
          <a:lstStyle/>
          <a:p>
            <a:fld id="{F98774B7-4AF5-40A0-A2A7-BC0600768F3B}" type="datetimeFigureOut">
              <a:rPr lang="en-US" smtClean="0"/>
              <a:t>2/5/2018</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2C2F6CB3-07C7-4B56-B4E5-0F9E69F83593}" type="slidenum">
              <a:rPr lang="en-US" smtClean="0"/>
              <a:t>‹#›</a:t>
            </a:fld>
            <a:endParaRPr lang="en-US"/>
          </a:p>
        </p:txBody>
      </p:sp>
    </p:spTree>
    <p:extLst>
      <p:ext uri="{BB962C8B-B14F-4D97-AF65-F5344CB8AC3E}">
        <p14:creationId xmlns:p14="http://schemas.microsoft.com/office/powerpoint/2010/main" val="15005065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42875" y="5194299"/>
            <a:ext cx="3581400" cy="1663701"/>
          </a:xfrm>
          <a:prstGeom prst="rect">
            <a:avLst/>
          </a:prstGeom>
        </p:spPr>
        <p:txBody>
          <a:bodyPr/>
          <a:lstStyle/>
          <a:p>
            <a:fld id="{F98774B7-4AF5-40A0-A2A7-BC0600768F3B}" type="datetimeFigureOut">
              <a:rPr lang="en-US" smtClean="0"/>
              <a:t>2/5/2018</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2C2F6CB3-07C7-4B56-B4E5-0F9E69F83593}" type="slidenum">
              <a:rPr lang="en-US" smtClean="0"/>
              <a:t>‹#›</a:t>
            </a:fld>
            <a:endParaRPr lang="en-US"/>
          </a:p>
        </p:txBody>
      </p:sp>
    </p:spTree>
    <p:extLst>
      <p:ext uri="{BB962C8B-B14F-4D97-AF65-F5344CB8AC3E}">
        <p14:creationId xmlns:p14="http://schemas.microsoft.com/office/powerpoint/2010/main" val="25709980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142875" y="5194299"/>
            <a:ext cx="3581400" cy="1663701"/>
          </a:xfrm>
          <a:prstGeom prst="rect">
            <a:avLst/>
          </a:prstGeom>
        </p:spPr>
        <p:txBody>
          <a:bodyPr/>
          <a:lstStyle/>
          <a:p>
            <a:fld id="{F98774B7-4AF5-40A0-A2A7-BC0600768F3B}" type="datetimeFigureOut">
              <a:rPr lang="en-US" smtClean="0"/>
              <a:t>2/5/2018</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C2F6CB3-07C7-4B56-B4E5-0F9E69F83593}" type="slidenum">
              <a:rPr lang="en-US" smtClean="0"/>
              <a:t>‹#›</a:t>
            </a:fld>
            <a:endParaRPr lang="en-US"/>
          </a:p>
        </p:txBody>
      </p:sp>
    </p:spTree>
    <p:extLst>
      <p:ext uri="{BB962C8B-B14F-4D97-AF65-F5344CB8AC3E}">
        <p14:creationId xmlns:p14="http://schemas.microsoft.com/office/powerpoint/2010/main" val="7414957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142875" y="5194299"/>
            <a:ext cx="3581400" cy="1663701"/>
          </a:xfrm>
          <a:prstGeom prst="rect">
            <a:avLst/>
          </a:prstGeom>
        </p:spPr>
        <p:txBody>
          <a:bodyPr/>
          <a:lstStyle/>
          <a:p>
            <a:fld id="{F98774B7-4AF5-40A0-A2A7-BC0600768F3B}" type="datetimeFigureOut">
              <a:rPr lang="en-US" smtClean="0"/>
              <a:t>2/5/2018</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C2F6CB3-07C7-4B56-B4E5-0F9E69F83593}" type="slidenum">
              <a:rPr lang="en-US" smtClean="0"/>
              <a:t>‹#›</a:t>
            </a:fld>
            <a:endParaRPr lang="en-US"/>
          </a:p>
        </p:txBody>
      </p:sp>
    </p:spTree>
    <p:extLst>
      <p:ext uri="{BB962C8B-B14F-4D97-AF65-F5344CB8AC3E}">
        <p14:creationId xmlns:p14="http://schemas.microsoft.com/office/powerpoint/2010/main" val="22293373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142875" y="5194299"/>
            <a:ext cx="3581400" cy="1663701"/>
          </a:xfrm>
          <a:prstGeom prst="rect">
            <a:avLst/>
          </a:prstGeom>
        </p:spPr>
        <p:txBody>
          <a:bodyPr/>
          <a:lstStyle/>
          <a:p>
            <a:fld id="{F98774B7-4AF5-40A0-A2A7-BC0600768F3B}" type="datetimeFigureOut">
              <a:rPr lang="en-US" smtClean="0"/>
              <a:t>2/5/2018</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C2F6CB3-07C7-4B56-B4E5-0F9E69F83593}" type="slidenum">
              <a:rPr lang="en-US" smtClean="0"/>
              <a:t>‹#›</a:t>
            </a:fld>
            <a:endParaRPr lang="en-US"/>
          </a:p>
        </p:txBody>
      </p:sp>
    </p:spTree>
    <p:extLst>
      <p:ext uri="{BB962C8B-B14F-4D97-AF65-F5344CB8AC3E}">
        <p14:creationId xmlns:p14="http://schemas.microsoft.com/office/powerpoint/2010/main" val="6414701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142875" y="5194299"/>
            <a:ext cx="3581400" cy="1663701"/>
          </a:xfrm>
          <a:prstGeom prst="rect">
            <a:avLst/>
          </a:prstGeom>
        </p:spPr>
        <p:txBody>
          <a:bodyPr/>
          <a:lstStyle/>
          <a:p>
            <a:fld id="{F98774B7-4AF5-40A0-A2A7-BC0600768F3B}" type="datetimeFigureOut">
              <a:rPr lang="en-US" smtClean="0"/>
              <a:t>2/5/2018</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C2F6CB3-07C7-4B56-B4E5-0F9E69F83593}" type="slidenum">
              <a:rPr lang="en-US" smtClean="0"/>
              <a:t>‹#›</a:t>
            </a:fld>
            <a:endParaRPr lang="en-US"/>
          </a:p>
        </p:txBody>
      </p:sp>
    </p:spTree>
    <p:extLst>
      <p:ext uri="{BB962C8B-B14F-4D97-AF65-F5344CB8AC3E}">
        <p14:creationId xmlns:p14="http://schemas.microsoft.com/office/powerpoint/2010/main" val="6250313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24996838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463279" y="5599212"/>
            <a:ext cx="1200129" cy="1188720"/>
          </a:xfrm>
          <a:prstGeom prst="rect">
            <a:avLst/>
          </a:prstGeom>
        </p:spPr>
      </p:pic>
    </p:spTree>
    <p:extLst>
      <p:ext uri="{BB962C8B-B14F-4D97-AF65-F5344CB8AC3E}">
        <p14:creationId xmlns:p14="http://schemas.microsoft.com/office/powerpoint/2010/main" val="15790361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grpSp>
        <p:nvGrpSpPr>
          <p:cNvPr id="8" name="Group 7"/>
          <p:cNvGrpSpPr/>
          <p:nvPr userDrawn="1"/>
        </p:nvGrpSpPr>
        <p:grpSpPr>
          <a:xfrm>
            <a:off x="842337" y="4053646"/>
            <a:ext cx="10083114" cy="2737167"/>
            <a:chOff x="1692353" y="4012113"/>
            <a:chExt cx="10083114" cy="2737167"/>
          </a:xfrm>
        </p:grpSpPr>
        <p:pic>
          <p:nvPicPr>
            <p:cNvPr id="9" name="Picture 8" descr="C:\Users\mp357\AppData\Local\Microsoft\Windows\Temporary Internet Files\Content.Outlook\TWLXL1D7\20th anniversary.gif"/>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958534" y="4786181"/>
              <a:ext cx="1280160" cy="822960"/>
            </a:xfrm>
            <a:prstGeom prst="rect">
              <a:avLst/>
            </a:prstGeom>
            <a:noFill/>
            <a:ln>
              <a:noFill/>
            </a:ln>
          </p:spPr>
        </p:pic>
        <p:pic>
          <p:nvPicPr>
            <p:cNvPr id="10" name="Picture 9" descr="C:\Users\mp357\Documents\USERACCT\Desktop\DESKTOPSept2013Backup\2013BlogPix\Entry1\aquatic hitchhiker logo.jpg"/>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719723" y="5921408"/>
              <a:ext cx="1554480" cy="640080"/>
            </a:xfrm>
            <a:prstGeom prst="rect">
              <a:avLst/>
            </a:prstGeom>
            <a:noFill/>
            <a:ln>
              <a:noFill/>
            </a:ln>
          </p:spPr>
        </p:pic>
        <p:sp>
          <p:nvSpPr>
            <p:cNvPr id="11" name="Rectangle 3"/>
            <p:cNvSpPr>
              <a:spLocks noChangeArrowheads="1"/>
            </p:cNvSpPr>
            <p:nvPr userDrawn="1"/>
          </p:nvSpPr>
          <p:spPr bwMode="auto">
            <a:xfrm>
              <a:off x="2330341" y="4781295"/>
              <a:ext cx="733172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chemeClr val="bg1"/>
                  </a:solidFill>
                  <a:effectLst/>
                  <a:latin typeface="Cambria" panose="02040503050406030204" pitchFamily="18" charset="0"/>
                  <a:ea typeface="Calibri" panose="020F0502020204030204" pitchFamily="34" charset="0"/>
                  <a:cs typeface="Times New Roman" panose="02020603050405020304" pitchFamily="18" charset="0"/>
                </a:rPr>
                <a:t>Funding:</a:t>
              </a:r>
              <a:r>
                <a:rPr kumimoji="0" lang="en-US" altLang="en-US" sz="1200" b="0" i="0" u="none" strike="noStrike" cap="none" normalizeH="0" baseline="0" dirty="0" smtClean="0">
                  <a:ln>
                    <a:noFill/>
                  </a:ln>
                  <a:solidFill>
                    <a:schemeClr val="bg1"/>
                  </a:solidFill>
                  <a:effectLst/>
                  <a:latin typeface="Cambria" panose="02040503050406030204" pitchFamily="18" charset="0"/>
                  <a:ea typeface="Calibri" panose="020F0502020204030204" pitchFamily="34" charset="0"/>
                  <a:cs typeface="Times New Roman" panose="02020603050405020304" pitchFamily="18" charset="0"/>
                </a:rPr>
                <a:t> This publication, prepared by the New York Sea Grant Extension Program for the Cornell University Statewide Invasive Species Outreach Education Program, was funded by US Fish &amp; Wildlife Service Great Lakes Restoration Initiative monies to the Finger Lakes-Lake Ontario Watershed Protection Alliance.</a:t>
              </a:r>
              <a:endParaRPr kumimoji="0" lang="en-US" altLang="en-US" sz="1200" b="0" i="0" u="none" strike="noStrike" cap="none" normalizeH="0" baseline="0" dirty="0" smtClean="0">
                <a:ln>
                  <a:noFill/>
                </a:ln>
                <a:solidFill>
                  <a:schemeClr val="bg1"/>
                </a:solidFill>
                <a:effectLst/>
                <a:latin typeface="Cambria" panose="02040503050406030204" pitchFamily="18" charset="0"/>
              </a:endParaRPr>
            </a:p>
          </p:txBody>
        </p:sp>
        <p:sp>
          <p:nvSpPr>
            <p:cNvPr id="12" name="TextBox 11"/>
            <p:cNvSpPr txBox="1"/>
            <p:nvPr userDrawn="1"/>
          </p:nvSpPr>
          <p:spPr>
            <a:xfrm>
              <a:off x="2418635" y="5733617"/>
              <a:ext cx="6691746" cy="1015663"/>
            </a:xfrm>
            <a:prstGeom prst="rect">
              <a:avLst/>
            </a:prstGeom>
            <a:noFill/>
          </p:spPr>
          <p:txBody>
            <a:bodyPr wrap="square" rtlCol="0">
              <a:spAutoFit/>
            </a:bodyPr>
            <a:lstStyle/>
            <a:p>
              <a:pPr algn="r"/>
              <a:r>
                <a:rPr lang="en-US" sz="1200" dirty="0" smtClean="0">
                  <a:solidFill>
                    <a:schemeClr val="bg1"/>
                  </a:solidFill>
                  <a:latin typeface="Cambria" panose="02040503050406030204" pitchFamily="18" charset="0"/>
                </a:rPr>
                <a:t>The New York State Watercraft Inspection Steward Program Handbook </a:t>
              </a:r>
              <a:r>
                <a:rPr lang="en-US" sz="1200" dirty="0">
                  <a:solidFill>
                    <a:schemeClr val="bg1"/>
                  </a:solidFill>
                  <a:latin typeface="Cambria" panose="02040503050406030204" pitchFamily="18" charset="0"/>
                </a:rPr>
                <a:t>supports the “Stop Aquatic Hitchhikers!</a:t>
              </a:r>
              <a:r>
                <a:rPr lang="en-US" sz="1200" baseline="30000" dirty="0">
                  <a:solidFill>
                    <a:schemeClr val="bg1"/>
                  </a:solidFill>
                  <a:latin typeface="Cambria" panose="02040503050406030204" pitchFamily="18" charset="0"/>
                </a:rPr>
                <a:t>TM</a:t>
              </a:r>
              <a:r>
                <a:rPr lang="en-US" sz="1200" dirty="0">
                  <a:solidFill>
                    <a:schemeClr val="bg1"/>
                  </a:solidFill>
                  <a:latin typeface="Cambria" panose="02040503050406030204" pitchFamily="18" charset="0"/>
                </a:rPr>
                <a:t>” campaign led by Wildlife Forever with support from the National Aquatic Nuisance Species Task Force, state and federal agencies and conservation  partners across the U.S. We thank them for use of </a:t>
              </a:r>
              <a:r>
                <a:rPr lang="en-US" sz="1200" dirty="0" smtClean="0">
                  <a:solidFill>
                    <a:schemeClr val="bg1"/>
                  </a:solidFill>
                  <a:latin typeface="Cambria" panose="02040503050406030204" pitchFamily="18" charset="0"/>
                </a:rPr>
                <a:t>the</a:t>
              </a:r>
              <a:r>
                <a:rPr lang="en-US" sz="1200" dirty="0">
                  <a:solidFill>
                    <a:schemeClr val="bg1"/>
                  </a:solidFill>
                  <a:latin typeface="Cambria" panose="02040503050406030204" pitchFamily="18" charset="0"/>
                </a:rPr>
                <a:t> Stop Aquatic Hitchhikers!</a:t>
              </a:r>
              <a:r>
                <a:rPr lang="en-US" sz="1200" baseline="30000" dirty="0">
                  <a:solidFill>
                    <a:schemeClr val="bg1"/>
                  </a:solidFill>
                  <a:latin typeface="Cambria" panose="02040503050406030204" pitchFamily="18" charset="0"/>
                </a:rPr>
                <a:t>TM </a:t>
              </a:r>
              <a:r>
                <a:rPr lang="en-US" sz="1200" baseline="30000" dirty="0" smtClean="0">
                  <a:solidFill>
                    <a:schemeClr val="bg1"/>
                  </a:solidFill>
                  <a:latin typeface="Cambria" panose="02040503050406030204" pitchFamily="18" charset="0"/>
                </a:rPr>
                <a:t> </a:t>
              </a:r>
              <a:r>
                <a:rPr lang="en-US" sz="1200" dirty="0" smtClean="0">
                  <a:solidFill>
                    <a:schemeClr val="bg1"/>
                  </a:solidFill>
                  <a:latin typeface="Cambria" panose="02040503050406030204" pitchFamily="18" charset="0"/>
                </a:rPr>
                <a:t>logo</a:t>
              </a:r>
              <a:r>
                <a:rPr lang="en-US" sz="1200" dirty="0">
                  <a:solidFill>
                    <a:schemeClr val="bg1"/>
                  </a:solidFill>
                  <a:latin typeface="Cambria" panose="02040503050406030204" pitchFamily="18" charset="0"/>
                </a:rPr>
                <a:t>.</a:t>
              </a:r>
            </a:p>
            <a:p>
              <a:pPr algn="r"/>
              <a:endParaRPr lang="en-US" sz="1200" dirty="0">
                <a:solidFill>
                  <a:schemeClr val="bg1"/>
                </a:solidFill>
                <a:latin typeface="Cambria" panose="02040503050406030204" pitchFamily="18" charset="0"/>
              </a:endParaRPr>
            </a:p>
          </p:txBody>
        </p:sp>
        <p:sp>
          <p:nvSpPr>
            <p:cNvPr id="13" name="TextBox 12"/>
            <p:cNvSpPr txBox="1"/>
            <p:nvPr userDrawn="1"/>
          </p:nvSpPr>
          <p:spPr>
            <a:xfrm>
              <a:off x="1692353" y="4012113"/>
              <a:ext cx="10083114" cy="738664"/>
            </a:xfrm>
            <a:prstGeom prst="rect">
              <a:avLst/>
            </a:prstGeom>
            <a:noFill/>
          </p:spPr>
          <p:txBody>
            <a:bodyPr wrap="square" rtlCol="0">
              <a:spAutoFit/>
            </a:bodyPr>
            <a:lstStyle/>
            <a:p>
              <a:pPr lvl="0" algn="ctr"/>
              <a:r>
                <a:rPr lang="en-US" altLang="en-US" sz="1400" b="1" dirty="0">
                  <a:solidFill>
                    <a:schemeClr val="bg1"/>
                  </a:solidFill>
                  <a:latin typeface="Cambria" panose="02040503050406030204" pitchFamily="18" charset="0"/>
                  <a:ea typeface="Calibri" panose="020F0502020204030204" pitchFamily="34" charset="0"/>
                  <a:cs typeface="Times New Roman" panose="02020603050405020304" pitchFamily="18" charset="0"/>
                </a:rPr>
                <a:t>This template was developed by New York Sea Grant for </a:t>
              </a:r>
              <a:r>
                <a:rPr lang="en-US" altLang="en-US" sz="1400" b="1" dirty="0" smtClean="0">
                  <a:solidFill>
                    <a:schemeClr val="bg1"/>
                  </a:solidFill>
                  <a:latin typeface="Cambria" panose="02040503050406030204" pitchFamily="18" charset="0"/>
                  <a:ea typeface="Calibri" panose="020F0502020204030204" pitchFamily="34" charset="0"/>
                  <a:cs typeface="Times New Roman" panose="02020603050405020304" pitchFamily="18" charset="0"/>
                </a:rPr>
                <a:t>use by New </a:t>
              </a:r>
              <a:r>
                <a:rPr lang="en-US" altLang="en-US" sz="1400" b="1" dirty="0">
                  <a:solidFill>
                    <a:schemeClr val="bg1"/>
                  </a:solidFill>
                  <a:latin typeface="Cambria" panose="02040503050406030204" pitchFamily="18" charset="0"/>
                  <a:ea typeface="Calibri" panose="020F0502020204030204" pitchFamily="34" charset="0"/>
                  <a:cs typeface="Times New Roman" panose="02020603050405020304" pitchFamily="18" charset="0"/>
                </a:rPr>
                <a:t>York State Watercraft Inspection Steward </a:t>
              </a:r>
              <a:r>
                <a:rPr lang="en-US" altLang="en-US" sz="1400" b="1" dirty="0" smtClean="0">
                  <a:solidFill>
                    <a:schemeClr val="bg1"/>
                  </a:solidFill>
                  <a:latin typeface="Cambria" panose="02040503050406030204" pitchFamily="18" charset="0"/>
                  <a:ea typeface="Calibri" panose="020F0502020204030204" pitchFamily="34" charset="0"/>
                  <a:cs typeface="Times New Roman" panose="02020603050405020304" pitchFamily="18" charset="0"/>
                </a:rPr>
                <a:t>Programs. </a:t>
              </a:r>
              <a:r>
                <a:rPr lang="en-US" altLang="en-US" sz="1400" b="1" dirty="0">
                  <a:solidFill>
                    <a:schemeClr val="bg1"/>
                  </a:solidFill>
                  <a:latin typeface="Cambria" panose="02040503050406030204" pitchFamily="18" charset="0"/>
                  <a:ea typeface="Calibri" panose="020F0502020204030204" pitchFamily="34" charset="0"/>
                  <a:cs typeface="Times New Roman" panose="02020603050405020304" pitchFamily="18" charset="0"/>
                </a:rPr>
                <a:t>All materials were reviewed by an Advisory Committee. </a:t>
              </a:r>
            </a:p>
            <a:p>
              <a:pPr algn="ctr"/>
              <a:endParaRPr lang="en-US" sz="1400" dirty="0"/>
            </a:p>
          </p:txBody>
        </p:sp>
      </p:grpSp>
      <p:sp>
        <p:nvSpPr>
          <p:cNvPr id="14" name="Subtitle 2"/>
          <p:cNvSpPr>
            <a:spLocks noGrp="1"/>
          </p:cNvSpPr>
          <p:nvPr>
            <p:ph type="subTitle" idx="13" hasCustomPrompt="1"/>
          </p:nvPr>
        </p:nvSpPr>
        <p:spPr>
          <a:xfrm>
            <a:off x="1074378" y="756326"/>
            <a:ext cx="5997262" cy="2047741"/>
          </a:xfrm>
          <a:prstGeom prst="rect">
            <a:avLst/>
          </a:prstGeom>
        </p:spPr>
        <p:txBody>
          <a:bodyPr/>
          <a:lstStyle>
            <a:lvl1pPr marL="0" indent="0" algn="ctr">
              <a:buNone/>
              <a:defRPr sz="2400" baseline="0">
                <a:solidFill>
                  <a:schemeClr val="bg1"/>
                </a:solidFill>
                <a:latin typeface="Cambria" panose="020405030504060302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program funding information</a:t>
            </a:r>
            <a:endParaRPr lang="en-US" dirty="0"/>
          </a:p>
        </p:txBody>
      </p:sp>
      <p:sp>
        <p:nvSpPr>
          <p:cNvPr id="15" name="Picture Placeholder 15"/>
          <p:cNvSpPr>
            <a:spLocks noGrp="1"/>
          </p:cNvSpPr>
          <p:nvPr>
            <p:ph type="pic" sz="quarter" idx="14" hasCustomPrompt="1"/>
          </p:nvPr>
        </p:nvSpPr>
        <p:spPr>
          <a:xfrm>
            <a:off x="7958438" y="917689"/>
            <a:ext cx="3014362" cy="1770706"/>
          </a:xfrm>
          <a:prstGeom prst="rect">
            <a:avLst/>
          </a:prstGeom>
        </p:spPr>
        <p:txBody>
          <a:bodyPr/>
          <a:lstStyle>
            <a:lvl1pPr marL="0" indent="0" algn="ctr">
              <a:buNone/>
              <a:defRPr sz="2000" baseline="0">
                <a:solidFill>
                  <a:schemeClr val="bg1"/>
                </a:solidFill>
                <a:latin typeface="Cambria" panose="02040503050406030204" pitchFamily="18" charset="0"/>
              </a:defRPr>
            </a:lvl1pPr>
          </a:lstStyle>
          <a:p>
            <a:r>
              <a:rPr lang="en-US" dirty="0" smtClean="0"/>
              <a:t>Click to Insert Logo</a:t>
            </a:r>
            <a:endParaRPr lang="en-US" dirty="0"/>
          </a:p>
        </p:txBody>
      </p:sp>
      <p:pic>
        <p:nvPicPr>
          <p:cNvPr id="16" name="Picture 1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972800" y="4792310"/>
            <a:ext cx="967794" cy="958594"/>
          </a:xfrm>
          <a:prstGeom prst="rect">
            <a:avLst/>
          </a:prstGeom>
        </p:spPr>
      </p:pic>
    </p:spTree>
    <p:extLst>
      <p:ext uri="{BB962C8B-B14F-4D97-AF65-F5344CB8AC3E}">
        <p14:creationId xmlns:p14="http://schemas.microsoft.com/office/powerpoint/2010/main" val="10077128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D7981253-E633-4D72-B4C8-929352FF8AA5}" type="datetimeFigureOut">
              <a:rPr lang="en-US" smtClean="0"/>
              <a:t>2/5/2018</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2E35706D-0E97-476F-AFA7-808ACE839963}" type="slidenum">
              <a:rPr lang="en-US" smtClean="0"/>
              <a:t>‹#›</a:t>
            </a:fld>
            <a:endParaRPr lang="en-US"/>
          </a:p>
        </p:txBody>
      </p:sp>
    </p:spTree>
    <p:extLst>
      <p:ext uri="{BB962C8B-B14F-4D97-AF65-F5344CB8AC3E}">
        <p14:creationId xmlns:p14="http://schemas.microsoft.com/office/powerpoint/2010/main" val="1991458286"/>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4302078"/>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11049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142875" y="5194299"/>
            <a:ext cx="3581400" cy="1663701"/>
          </a:xfrm>
          <a:prstGeom prst="rect">
            <a:avLst/>
          </a:prstGeom>
        </p:spPr>
        <p:txBody>
          <a:bodyPr/>
          <a:lstStyle/>
          <a:p>
            <a:fld id="{F98774B7-4AF5-40A0-A2A7-BC0600768F3B}" type="datetimeFigureOut">
              <a:rPr lang="en-US" smtClean="0"/>
              <a:t>2/5/2018</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C2F6CB3-07C7-4B56-B4E5-0F9E69F83593}" type="slidenum">
              <a:rPr lang="en-US" smtClean="0"/>
              <a:t>‹#›</a:t>
            </a:fld>
            <a:endParaRPr lang="en-US"/>
          </a:p>
        </p:txBody>
      </p:sp>
    </p:spTree>
    <p:extLst>
      <p:ext uri="{BB962C8B-B14F-4D97-AF65-F5344CB8AC3E}">
        <p14:creationId xmlns:p14="http://schemas.microsoft.com/office/powerpoint/2010/main" val="1261001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a:xfrm>
            <a:off x="142875" y="5194299"/>
            <a:ext cx="3581400" cy="1663701"/>
          </a:xfrm>
          <a:prstGeom prst="rect">
            <a:avLst/>
          </a:prstGeom>
        </p:spPr>
        <p:txBody>
          <a:bodyPr/>
          <a:lstStyle/>
          <a:p>
            <a:fld id="{F98774B7-4AF5-40A0-A2A7-BC0600768F3B}" type="datetimeFigureOut">
              <a:rPr lang="en-US" smtClean="0"/>
              <a:t>2/5/2018</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C2F6CB3-07C7-4B56-B4E5-0F9E69F83593}" type="slidenum">
              <a:rPr lang="en-US" smtClean="0"/>
              <a:t>‹#›</a:t>
            </a:fld>
            <a:endParaRPr lang="en-US"/>
          </a:p>
        </p:txBody>
      </p:sp>
    </p:spTree>
    <p:extLst>
      <p:ext uri="{BB962C8B-B14F-4D97-AF65-F5344CB8AC3E}">
        <p14:creationId xmlns:p14="http://schemas.microsoft.com/office/powerpoint/2010/main" val="21879812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image" Target="../media/image1.jpeg"/><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8" cstate="screen">
            <a:clrChange>
              <a:clrFrom>
                <a:srgbClr val="2C3248"/>
              </a:clrFrom>
              <a:clrTo>
                <a:srgbClr val="2C3248">
                  <a:alpha val="0"/>
                </a:srgbClr>
              </a:clrTo>
            </a:clrChange>
            <a:extLst>
              <a:ext uri="{28A0092B-C50C-407E-A947-70E740481C1C}">
                <a14:useLocalDpi xmlns:a14="http://schemas.microsoft.com/office/drawing/2010/main"/>
              </a:ext>
            </a:extLst>
          </a:blip>
          <a:stretch>
            <a:fillRect/>
          </a:stretch>
        </p:blipFill>
        <p:spPr>
          <a:xfrm>
            <a:off x="10860258" y="5859192"/>
            <a:ext cx="1331742" cy="998807"/>
          </a:xfrm>
          <a:prstGeom prst="rect">
            <a:avLst/>
          </a:prstGeom>
        </p:spPr>
      </p:pic>
    </p:spTree>
    <p:extLst>
      <p:ext uri="{BB962C8B-B14F-4D97-AF65-F5344CB8AC3E}">
        <p14:creationId xmlns:p14="http://schemas.microsoft.com/office/powerpoint/2010/main" val="3739149758"/>
      </p:ext>
    </p:extLst>
  </p:cSld>
  <p:clrMap bg1="lt1" tx1="dk1" bg2="lt2" tx2="dk2" accent1="accent1" accent2="accent2" accent3="accent3" accent4="accent4" accent5="accent5" accent6="accent6" hlink="hlink" folHlink="folHlink"/>
  <p:sldLayoutIdLst>
    <p:sldLayoutId id="2147483672" r:id="rId1"/>
    <p:sldLayoutId id="2147483674" r:id="rId2"/>
    <p:sldLayoutId id="2147483652" r:id="rId3"/>
    <p:sldLayoutId id="2147483687" r:id="rId4"/>
    <p:sldLayoutId id="2147483655" r:id="rId5"/>
    <p:sldLayoutId id="2147483673" r:id="rId6"/>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1">
            <a:lumMod val="50000"/>
          </a:schemeClr>
        </a:solidFill>
        <a:effectLst/>
      </p:bgPr>
    </p:bg>
    <p:spTree>
      <p:nvGrpSpPr>
        <p:cNvPr id="1" name=""/>
        <p:cNvGrpSpPr/>
        <p:nvPr/>
      </p:nvGrpSpPr>
      <p:grpSpPr>
        <a:xfrm>
          <a:off x="0" y="0"/>
          <a:ext cx="0" cy="0"/>
          <a:chOff x="0" y="0"/>
          <a:chExt cx="0" cy="0"/>
        </a:xfrm>
      </p:grpSpPr>
      <p:sp>
        <p:nvSpPr>
          <p:cNvPr id="7" name="TextBox 6"/>
          <p:cNvSpPr txBox="1"/>
          <p:nvPr userDrawn="1"/>
        </p:nvSpPr>
        <p:spPr>
          <a:xfrm>
            <a:off x="57150" y="4972050"/>
            <a:ext cx="4010025" cy="1815882"/>
          </a:xfrm>
          <a:prstGeom prst="rect">
            <a:avLst/>
          </a:prstGeom>
          <a:noFill/>
        </p:spPr>
        <p:txBody>
          <a:bodyPr wrap="square" rtlCol="0">
            <a:spAutoFit/>
          </a:bodyPr>
          <a:lstStyle/>
          <a:p>
            <a:r>
              <a:rPr lang="en-US" sz="1600" b="1" dirty="0" smtClean="0">
                <a:solidFill>
                  <a:schemeClr val="bg1"/>
                </a:solidFill>
                <a:latin typeface="Cambria" panose="02040503050406030204" pitchFamily="18" charset="0"/>
              </a:rPr>
              <a:t>For more information please contact:</a:t>
            </a:r>
          </a:p>
          <a:p>
            <a:r>
              <a:rPr lang="en-US" sz="1600" dirty="0" smtClean="0">
                <a:solidFill>
                  <a:schemeClr val="bg1"/>
                </a:solidFill>
                <a:latin typeface="Cambria" panose="02040503050406030204" pitchFamily="18" charset="0"/>
              </a:rPr>
              <a:t>Brittney L. Rogers</a:t>
            </a:r>
          </a:p>
          <a:p>
            <a:r>
              <a:rPr lang="en-US" sz="1600" dirty="0" smtClean="0">
                <a:solidFill>
                  <a:schemeClr val="bg1"/>
                </a:solidFill>
                <a:latin typeface="Cambria" panose="02040503050406030204" pitchFamily="18" charset="0"/>
              </a:rPr>
              <a:t>New York Sea Grant</a:t>
            </a:r>
          </a:p>
          <a:p>
            <a:r>
              <a:rPr lang="en-US" sz="1600" dirty="0" smtClean="0">
                <a:solidFill>
                  <a:schemeClr val="bg1"/>
                </a:solidFill>
                <a:latin typeface="Cambria" panose="02040503050406030204" pitchFamily="18" charset="0"/>
              </a:rPr>
              <a:t>Wayne County Cooperative Extension </a:t>
            </a:r>
          </a:p>
          <a:p>
            <a:r>
              <a:rPr lang="en-US" sz="1600" dirty="0" smtClean="0">
                <a:solidFill>
                  <a:schemeClr val="bg1"/>
                </a:solidFill>
                <a:latin typeface="Cambria" panose="02040503050406030204" pitchFamily="18" charset="0"/>
              </a:rPr>
              <a:t>1581 Route 88 North</a:t>
            </a:r>
          </a:p>
          <a:p>
            <a:r>
              <a:rPr lang="en-US" sz="1600" dirty="0" smtClean="0">
                <a:solidFill>
                  <a:schemeClr val="bg1"/>
                </a:solidFill>
                <a:latin typeface="Cambria" panose="02040503050406030204" pitchFamily="18" charset="0"/>
              </a:rPr>
              <a:t>Newark, NY 14513-9739</a:t>
            </a:r>
          </a:p>
          <a:p>
            <a:r>
              <a:rPr lang="en-US" sz="1600" dirty="0" smtClean="0">
                <a:solidFill>
                  <a:schemeClr val="bg1"/>
                </a:solidFill>
                <a:latin typeface="Cambria" panose="02040503050406030204" pitchFamily="18" charset="0"/>
              </a:rPr>
              <a:t>Phone: (315)331-8415</a:t>
            </a:r>
          </a:p>
        </p:txBody>
      </p:sp>
      <p:pic>
        <p:nvPicPr>
          <p:cNvPr id="8" name="Picture 7"/>
          <p:cNvPicPr>
            <a:picLocks noChangeAspect="1"/>
          </p:cNvPicPr>
          <p:nvPr userDrawn="1"/>
        </p:nvPicPr>
        <p:blipFill>
          <a:blip r:embed="rId13" cstate="screen">
            <a:clrChange>
              <a:clrFrom>
                <a:srgbClr val="2C3248"/>
              </a:clrFrom>
              <a:clrTo>
                <a:srgbClr val="2C3248">
                  <a:alpha val="0"/>
                </a:srgbClr>
              </a:clrTo>
            </a:clrChange>
            <a:extLst>
              <a:ext uri="{28A0092B-C50C-407E-A947-70E740481C1C}">
                <a14:useLocalDpi xmlns:a14="http://schemas.microsoft.com/office/drawing/2010/main"/>
              </a:ext>
            </a:extLst>
          </a:blip>
          <a:stretch>
            <a:fillRect/>
          </a:stretch>
        </p:blipFill>
        <p:spPr>
          <a:xfrm>
            <a:off x="10860258" y="5859192"/>
            <a:ext cx="1331742" cy="998807"/>
          </a:xfrm>
          <a:prstGeom prst="rect">
            <a:avLst/>
          </a:prstGeom>
        </p:spPr>
      </p:pic>
      <p:sp>
        <p:nvSpPr>
          <p:cNvPr id="10" name="TextBox 9"/>
          <p:cNvSpPr txBox="1"/>
          <p:nvPr userDrawn="1"/>
        </p:nvSpPr>
        <p:spPr>
          <a:xfrm>
            <a:off x="0" y="3476625"/>
            <a:ext cx="4705350" cy="369332"/>
          </a:xfrm>
          <a:prstGeom prst="rect">
            <a:avLst/>
          </a:prstGeom>
          <a:noFill/>
        </p:spPr>
        <p:txBody>
          <a:bodyPr wrap="square" rtlCol="0">
            <a:spAutoFit/>
          </a:bodyPr>
          <a:lstStyle/>
          <a:p>
            <a:r>
              <a:rPr lang="en-US" dirty="0" smtClean="0">
                <a:solidFill>
                  <a:schemeClr val="bg1"/>
                </a:solidFill>
                <a:latin typeface="Cambria" panose="02040503050406030204" pitchFamily="18" charset="0"/>
              </a:rPr>
              <a:t>Funding</a:t>
            </a:r>
            <a:r>
              <a:rPr lang="en-US" baseline="0" dirty="0" smtClean="0">
                <a:solidFill>
                  <a:schemeClr val="bg1"/>
                </a:solidFill>
                <a:latin typeface="Cambria" panose="02040503050406030204" pitchFamily="18" charset="0"/>
              </a:rPr>
              <a:t> for this PowerPoint temp by… *</a:t>
            </a:r>
            <a:endParaRPr lang="en-US" dirty="0">
              <a:solidFill>
                <a:schemeClr val="bg1"/>
              </a:solidFill>
              <a:latin typeface="Cambria" panose="02040503050406030204" pitchFamily="18" charset="0"/>
            </a:endParaRPr>
          </a:p>
        </p:txBody>
      </p:sp>
      <p:sp>
        <p:nvSpPr>
          <p:cNvPr id="11" name="TextBox 10"/>
          <p:cNvSpPr txBox="1"/>
          <p:nvPr userDrawn="1"/>
        </p:nvSpPr>
        <p:spPr>
          <a:xfrm>
            <a:off x="5038725" y="4743450"/>
            <a:ext cx="2438400" cy="923330"/>
          </a:xfrm>
          <a:prstGeom prst="rect">
            <a:avLst/>
          </a:prstGeom>
          <a:noFill/>
        </p:spPr>
        <p:txBody>
          <a:bodyPr wrap="square" rtlCol="0">
            <a:spAutoFit/>
          </a:bodyPr>
          <a:lstStyle/>
          <a:p>
            <a:r>
              <a:rPr lang="en-US" dirty="0" smtClean="0">
                <a:solidFill>
                  <a:schemeClr val="bg1"/>
                </a:solidFill>
                <a:latin typeface="Cambria" panose="02040503050406030204" pitchFamily="18" charset="0"/>
              </a:rPr>
              <a:t>Logos</a:t>
            </a:r>
            <a:r>
              <a:rPr lang="en-US" baseline="0" dirty="0" smtClean="0">
                <a:solidFill>
                  <a:schemeClr val="bg1"/>
                </a:solidFill>
                <a:latin typeface="Cambria" panose="02040503050406030204" pitchFamily="18" charset="0"/>
              </a:rPr>
              <a:t>/info that is needed for reference to images </a:t>
            </a:r>
            <a:r>
              <a:rPr lang="en-US" baseline="0" dirty="0" err="1" smtClean="0">
                <a:solidFill>
                  <a:schemeClr val="bg1"/>
                </a:solidFill>
                <a:latin typeface="Cambria" panose="02040503050406030204" pitchFamily="18" charset="0"/>
              </a:rPr>
              <a:t>etc</a:t>
            </a:r>
            <a:r>
              <a:rPr lang="en-US" baseline="0" dirty="0" smtClean="0">
                <a:solidFill>
                  <a:schemeClr val="bg1"/>
                </a:solidFill>
                <a:latin typeface="Cambria" panose="02040503050406030204" pitchFamily="18" charset="0"/>
              </a:rPr>
              <a:t>,. </a:t>
            </a:r>
            <a:endParaRPr lang="en-US" dirty="0">
              <a:solidFill>
                <a:schemeClr val="bg1"/>
              </a:solidFill>
              <a:latin typeface="Cambria" panose="02040503050406030204" pitchFamily="18" charset="0"/>
            </a:endParaRPr>
          </a:p>
        </p:txBody>
      </p:sp>
    </p:spTree>
    <p:extLst>
      <p:ext uri="{BB962C8B-B14F-4D97-AF65-F5344CB8AC3E}">
        <p14:creationId xmlns:p14="http://schemas.microsoft.com/office/powerpoint/2010/main" val="2435462175"/>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10.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24.emf"/></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8" Type="http://schemas.openxmlformats.org/officeDocument/2006/relationships/hyperlink" Target="http://catskillinvasives.com/" TargetMode="External"/><Relationship Id="rId13" Type="http://schemas.openxmlformats.org/officeDocument/2006/relationships/hyperlink" Target="http://www.wnyprism.org/" TargetMode="External"/><Relationship Id="rId3" Type="http://schemas.openxmlformats.org/officeDocument/2006/relationships/hyperlink" Target="http://www.imapinvasives.org/" TargetMode="External"/><Relationship Id="rId7" Type="http://schemas.openxmlformats.org/officeDocument/2006/relationships/hyperlink" Target="http://www.capitalmohawkprism.org/" TargetMode="External"/><Relationship Id="rId12" Type="http://schemas.openxmlformats.org/officeDocument/2006/relationships/hyperlink" Target="http://www.sleloinvasives.org/" TargetMode="External"/><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hyperlink" Target="http://adkinvasives.com/" TargetMode="External"/><Relationship Id="rId11" Type="http://schemas.openxmlformats.org/officeDocument/2006/relationships/hyperlink" Target="http://www.liisma.org/" TargetMode="External"/><Relationship Id="rId5" Type="http://schemas.openxmlformats.org/officeDocument/2006/relationships/hyperlink" Target="http://www.northeastans.org/" TargetMode="External"/><Relationship Id="rId10" Type="http://schemas.openxmlformats.org/officeDocument/2006/relationships/hyperlink" Target="http://www.lhprism.org/" TargetMode="External"/><Relationship Id="rId4" Type="http://schemas.openxmlformats.org/officeDocument/2006/relationships/hyperlink" Target="http://nyis.info/" TargetMode="External"/><Relationship Id="rId9" Type="http://schemas.openxmlformats.org/officeDocument/2006/relationships/hyperlink" Target="http://fingerlakesinvasives.org/"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81201" y="4937760"/>
            <a:ext cx="8229599" cy="1920240"/>
          </a:xfrm>
          <a:prstGeom prst="rect">
            <a:avLst/>
          </a:prstGeom>
          <a:ln>
            <a:noFill/>
          </a:ln>
          <a:effectLst>
            <a:softEdge rad="112500"/>
          </a:effectLst>
        </p:spPr>
      </p:pic>
      <p:pic>
        <p:nvPicPr>
          <p:cNvPr id="6" name="Picture 2" descr="C:\Users\msp357\Documents\PowerPoints\2015_WISPL_Workshop_Presentation\LookForAISonBoa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31680" y="0"/>
            <a:ext cx="2560320" cy="192024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3647"/>
            <a:ext cx="2560320" cy="1920240"/>
          </a:xfrm>
          <a:prstGeom prst="rect">
            <a:avLst/>
          </a:prstGeom>
          <a:ln>
            <a:noFill/>
          </a:ln>
          <a:effectLst>
            <a:softEdge rad="112500"/>
          </a:effectLst>
        </p:spPr>
      </p:pic>
      <p:pic>
        <p:nvPicPr>
          <p:cNvPr id="8" name="Picture 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781812" y="-11342"/>
            <a:ext cx="3413760" cy="1920240"/>
          </a:xfrm>
          <a:prstGeom prst="rect">
            <a:avLst/>
          </a:prstGeom>
          <a:ln>
            <a:noFill/>
          </a:ln>
          <a:effectLst>
            <a:softEdge rad="112500"/>
          </a:effectLst>
        </p:spPr>
      </p:pic>
      <p:sp>
        <p:nvSpPr>
          <p:cNvPr id="9" name="Oval 8"/>
          <p:cNvSpPr/>
          <p:nvPr/>
        </p:nvSpPr>
        <p:spPr>
          <a:xfrm>
            <a:off x="6993228" y="489398"/>
            <a:ext cx="1673992" cy="117962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Picture 1" descr="2011NYSGISPenney2.08.jpg"/>
          <p:cNvPicPr>
            <a:picLocks noChangeAspect="1"/>
          </p:cNvPicPr>
          <p:nvPr/>
        </p:nvPicPr>
        <p:blipFill>
          <a:blip r:embed="rId7"/>
          <a:stretch>
            <a:fillRect/>
          </a:stretch>
        </p:blipFill>
        <p:spPr>
          <a:xfrm>
            <a:off x="2970022" y="-11342"/>
            <a:ext cx="2375682" cy="1920240"/>
          </a:xfrm>
          <a:prstGeom prst="rect">
            <a:avLst/>
          </a:prstGeom>
          <a:ln>
            <a:noFill/>
          </a:ln>
          <a:effectLst>
            <a:softEdge rad="112500"/>
          </a:effectLst>
        </p:spPr>
      </p:pic>
      <p:sp>
        <p:nvSpPr>
          <p:cNvPr id="14" name="Title 1"/>
          <p:cNvSpPr txBox="1">
            <a:spLocks/>
          </p:cNvSpPr>
          <p:nvPr/>
        </p:nvSpPr>
        <p:spPr>
          <a:xfrm>
            <a:off x="0" y="2409638"/>
            <a:ext cx="12192000" cy="2077246"/>
          </a:xfrm>
          <a:prstGeom prst="rect">
            <a:avLst/>
          </a:prstGeom>
        </p:spPr>
        <p:txBody>
          <a:bodyP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9800" b="1" i="0" u="none" strike="noStrike" kern="1200" cap="none" spc="0" normalizeH="0" baseline="0" noProof="0" dirty="0" smtClean="0">
                <a:ln>
                  <a:noFill/>
                </a:ln>
                <a:solidFill>
                  <a:prstClr val="white"/>
                </a:solidFill>
                <a:effectLst/>
                <a:uLnTx/>
                <a:uFillTx/>
                <a:latin typeface="Cambria" panose="02040503050406030204" pitchFamily="18" charset="0"/>
                <a:ea typeface="+mj-ea"/>
                <a:cs typeface="+mj-cs"/>
              </a:rPr>
              <a:t>Invasive </a:t>
            </a:r>
            <a:r>
              <a:rPr kumimoji="0" lang="en-US" sz="9800" b="1" i="0" u="none" strike="noStrike" kern="1200" cap="none" spc="0" normalizeH="0" baseline="0" noProof="0" dirty="0" smtClean="0">
                <a:ln>
                  <a:noFill/>
                </a:ln>
                <a:solidFill>
                  <a:prstClr val="white"/>
                </a:solidFill>
                <a:effectLst/>
                <a:uLnTx/>
                <a:uFillTx/>
                <a:latin typeface="Cambria" panose="02040503050406030204" pitchFamily="18" charset="0"/>
                <a:ea typeface="+mj-ea"/>
                <a:cs typeface="+mj-cs"/>
              </a:rPr>
              <a:t>Species</a:t>
            </a:r>
            <a:r>
              <a:rPr kumimoji="0" lang="en-US" sz="4400" b="1" i="0" u="none" strike="noStrike" kern="1200" cap="none" spc="0" normalizeH="0" baseline="0" noProof="0" dirty="0" smtClean="0">
                <a:ln>
                  <a:noFill/>
                </a:ln>
                <a:solidFill>
                  <a:prstClr val="white"/>
                </a:solidFill>
                <a:effectLst/>
                <a:uLnTx/>
                <a:uFillTx/>
                <a:latin typeface="Cambria" panose="02040503050406030204" pitchFamily="18" charset="0"/>
                <a:ea typeface="+mj-ea"/>
                <a:cs typeface="+mj-cs"/>
              </a:rPr>
              <a:t/>
            </a:r>
            <a:br>
              <a:rPr kumimoji="0" lang="en-US" sz="4400" b="1" i="0" u="none" strike="noStrike" kern="1200" cap="none" spc="0" normalizeH="0" baseline="0" noProof="0" dirty="0" smtClean="0">
                <a:ln>
                  <a:noFill/>
                </a:ln>
                <a:solidFill>
                  <a:prstClr val="white"/>
                </a:solidFill>
                <a:effectLst/>
                <a:uLnTx/>
                <a:uFillTx/>
                <a:latin typeface="Cambria" panose="02040503050406030204" pitchFamily="18" charset="0"/>
                <a:ea typeface="+mj-ea"/>
                <a:cs typeface="+mj-cs"/>
              </a:rPr>
            </a:br>
            <a:r>
              <a:rPr kumimoji="0" lang="en-US" sz="4900" b="1" i="0" u="none" strike="noStrike" kern="1200" cap="none" spc="0" normalizeH="0" baseline="0" noProof="0" dirty="0" smtClean="0">
                <a:ln>
                  <a:noFill/>
                </a:ln>
                <a:solidFill>
                  <a:prstClr val="white"/>
                </a:solidFill>
                <a:effectLst/>
                <a:uLnTx/>
                <a:uFillTx/>
                <a:latin typeface="Cambria" panose="02040503050406030204" pitchFamily="18" charset="0"/>
                <a:ea typeface="+mj-ea"/>
                <a:cs typeface="+mj-cs"/>
              </a:rPr>
              <a:t>Fighting the Frontlines to Prevent the Spread</a:t>
            </a:r>
            <a:endPar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mj-ea"/>
              <a:cs typeface="+mj-cs"/>
            </a:endParaRPr>
          </a:p>
        </p:txBody>
      </p:sp>
    </p:spTree>
    <p:extLst>
      <p:ext uri="{BB962C8B-B14F-4D97-AF65-F5344CB8AC3E}">
        <p14:creationId xmlns:p14="http://schemas.microsoft.com/office/powerpoint/2010/main" val="249709729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932406" y="207487"/>
            <a:ext cx="880583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prstClr val="white"/>
                </a:solidFill>
                <a:effectLst/>
                <a:uLnTx/>
                <a:uFillTx/>
                <a:latin typeface="Cambria" panose="02040503050406030204" pitchFamily="18" charset="0"/>
                <a:ea typeface="+mn-ea"/>
                <a:cs typeface="+mn-cs"/>
              </a:rPr>
              <a:t>Asian </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Clam </a:t>
            </a:r>
            <a:r>
              <a:rPr kumimoji="0" lang="en-US" sz="4000" b="0" i="1" u="none" strike="noStrike" kern="1200" cap="none" spc="0" normalizeH="0" baseline="0" noProof="0" dirty="0">
                <a:ln>
                  <a:noFill/>
                </a:ln>
                <a:solidFill>
                  <a:prstClr val="white"/>
                </a:solidFill>
                <a:effectLst/>
                <a:uLnTx/>
                <a:uFillTx/>
                <a:latin typeface="Cambria" panose="02040503050406030204" pitchFamily="18" charset="0"/>
                <a:ea typeface="+mn-ea"/>
                <a:cs typeface="+mn-cs"/>
              </a:rPr>
              <a:t>(Corbicula </a:t>
            </a:r>
            <a:r>
              <a:rPr kumimoji="0" lang="en-US" sz="4000" b="0" i="1" u="none" strike="noStrike" kern="1200" cap="none" spc="0" normalizeH="0" baseline="0" noProof="0" dirty="0" err="1">
                <a:ln>
                  <a:noFill/>
                </a:ln>
                <a:solidFill>
                  <a:prstClr val="white"/>
                </a:solidFill>
                <a:effectLst/>
                <a:uLnTx/>
                <a:uFillTx/>
                <a:latin typeface="Cambria" panose="02040503050406030204" pitchFamily="18" charset="0"/>
                <a:ea typeface="+mn-ea"/>
                <a:cs typeface="+mn-cs"/>
              </a:rPr>
              <a:t>fluminea</a:t>
            </a:r>
            <a:r>
              <a:rPr kumimoji="0" lang="en-US" sz="4000" b="0" i="1" u="none" strike="noStrike" kern="1200" cap="none" spc="0" normalizeH="0" baseline="0" noProof="0" dirty="0">
                <a:ln>
                  <a:noFill/>
                </a:ln>
                <a:solidFill>
                  <a:prstClr val="white"/>
                </a:solidFill>
                <a:effectLst/>
                <a:uLnTx/>
                <a:uFillTx/>
                <a:latin typeface="Cambria" panose="02040503050406030204" pitchFamily="18" charset="0"/>
                <a:ea typeface="+mn-ea"/>
                <a:cs typeface="+mn-cs"/>
              </a:rPr>
              <a:t>)</a:t>
            </a:r>
          </a:p>
        </p:txBody>
      </p:sp>
      <p:sp>
        <p:nvSpPr>
          <p:cNvPr id="4" name="TextBox 3"/>
          <p:cNvSpPr txBox="1"/>
          <p:nvPr/>
        </p:nvSpPr>
        <p:spPr>
          <a:xfrm>
            <a:off x="5953330" y="1127367"/>
            <a:ext cx="54864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Native Range</a:t>
            </a:r>
            <a:r>
              <a:rPr kumimoji="0" lang="en-US" sz="2400" b="1" i="0" u="none" strike="noStrike" kern="1200" cap="none" spc="0" normalizeH="0" baseline="0" noProof="0" dirty="0" smtClean="0">
                <a:ln>
                  <a:noFill/>
                </a:ln>
                <a:solidFill>
                  <a:prstClr val="white"/>
                </a:solidFill>
                <a:effectLst/>
                <a:uLnTx/>
                <a:uFillTx/>
                <a:latin typeface="Cambria" panose="02040503050406030204" pitchFamily="18" charset="0"/>
                <a:ea typeface="+mn-ea"/>
                <a:cs typeface="+mn-cs"/>
              </a:rPr>
              <a:t>/ Introduction</a:t>
            </a: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Asia/Intentional importation</a:t>
            </a:r>
          </a:p>
        </p:txBody>
      </p:sp>
      <p:sp>
        <p:nvSpPr>
          <p:cNvPr id="5" name="TextBox 4"/>
          <p:cNvSpPr txBox="1"/>
          <p:nvPr/>
        </p:nvSpPr>
        <p:spPr>
          <a:xfrm>
            <a:off x="5761052" y="4277093"/>
            <a:ext cx="5870957"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smtClean="0">
                <a:solidFill>
                  <a:prstClr val="white"/>
                </a:solidFill>
                <a:latin typeface="Cambria" panose="02040503050406030204" pitchFamily="18" charset="0"/>
              </a:rPr>
              <a:t>Suggested</a:t>
            </a:r>
            <a:r>
              <a:rPr kumimoji="0" lang="en-US" sz="2400" b="1" u="none" strike="noStrike" kern="1200" cap="none" spc="0" normalizeH="0" baseline="0" noProof="0" dirty="0" smtClean="0">
                <a:ln>
                  <a:noFill/>
                </a:ln>
                <a:solidFill>
                  <a:prstClr val="white"/>
                </a:solidFill>
                <a:effectLst/>
                <a:uLnTx/>
                <a:uFillTx/>
                <a:latin typeface="Cambria" panose="02040503050406030204" pitchFamily="18" charset="0"/>
                <a:ea typeface="+mn-ea"/>
                <a:cs typeface="+mn-cs"/>
              </a:rPr>
              <a:t> </a:t>
            </a:r>
            <a:r>
              <a:rPr kumimoji="0" lang="en-US" sz="2400" b="1" u="none" strike="noStrike" kern="1200" cap="none" spc="0" normalizeH="0" baseline="0" noProof="0" dirty="0">
                <a:ln>
                  <a:noFill/>
                </a:ln>
                <a:solidFill>
                  <a:prstClr val="white"/>
                </a:solidFill>
                <a:effectLst/>
                <a:uLnTx/>
                <a:uFillTx/>
                <a:latin typeface="Cambria" panose="02040503050406030204" pitchFamily="18" charset="0"/>
                <a:ea typeface="+mn-ea"/>
                <a:cs typeface="+mn-cs"/>
              </a:rPr>
              <a:t>Control: </a:t>
            </a:r>
          </a:p>
          <a:p>
            <a:pPr lvl="0" algn="ctr">
              <a:defRPr/>
            </a:pPr>
            <a:r>
              <a:rPr lang="en-US" sz="2400" dirty="0">
                <a:solidFill>
                  <a:prstClr val="white"/>
                </a:solidFill>
                <a:latin typeface="Cambria" panose="02040503050406030204" pitchFamily="18" charset="0"/>
              </a:rPr>
              <a:t>Watercraft inspection to remove hitchhiking organisms and prevent </a:t>
            </a:r>
            <a:r>
              <a:rPr lang="en-US" sz="2400" dirty="0" smtClean="0">
                <a:solidFill>
                  <a:prstClr val="white"/>
                </a:solidFill>
                <a:latin typeface="Cambria" panose="02040503050406030204" pitchFamily="18" charset="0"/>
              </a:rPr>
              <a:t>spread, pressurized </a:t>
            </a:r>
            <a:r>
              <a:rPr kumimoji="0" lang="en-US" sz="2400" b="0" u="none" strike="noStrike" kern="1200" cap="none" spc="0" normalizeH="0" baseline="0" noProof="0" dirty="0" smtClean="0">
                <a:ln>
                  <a:noFill/>
                </a:ln>
                <a:solidFill>
                  <a:prstClr val="white"/>
                </a:solidFill>
                <a:effectLst/>
                <a:uLnTx/>
                <a:uFillTx/>
                <a:latin typeface="Cambria" panose="02040503050406030204" pitchFamily="18" charset="0"/>
                <a:ea typeface="+mn-ea"/>
                <a:cs typeface="+mn-cs"/>
              </a:rPr>
              <a:t>washing,</a:t>
            </a:r>
            <a:r>
              <a:rPr kumimoji="0" lang="en-US" sz="2400" b="0" u="none" strike="noStrike" kern="1200" cap="none" spc="0" normalizeH="0" noProof="0" dirty="0" smtClean="0">
                <a:ln>
                  <a:noFill/>
                </a:ln>
                <a:solidFill>
                  <a:prstClr val="white"/>
                </a:solidFill>
                <a:effectLst/>
                <a:uLnTx/>
                <a:uFillTx/>
                <a:latin typeface="Cambria" panose="02040503050406030204" pitchFamily="18" charset="0"/>
                <a:ea typeface="+mn-ea"/>
                <a:cs typeface="+mn-cs"/>
              </a:rPr>
              <a:t> </a:t>
            </a:r>
            <a:r>
              <a:rPr kumimoji="0" lang="en-US" sz="2400" b="0" u="none" strike="noStrike" kern="1200" cap="none" spc="0" normalizeH="0" noProof="0" dirty="0" err="1" smtClean="0">
                <a:ln>
                  <a:noFill/>
                </a:ln>
                <a:solidFill>
                  <a:prstClr val="white"/>
                </a:solidFill>
                <a:effectLst/>
                <a:uLnTx/>
                <a:uFillTx/>
                <a:latin typeface="Cambria" panose="02040503050406030204" pitchFamily="18" charset="0"/>
                <a:ea typeface="+mn-ea"/>
                <a:cs typeface="+mn-cs"/>
              </a:rPr>
              <a:t>m</a:t>
            </a:r>
            <a:r>
              <a:rPr kumimoji="0" lang="en-US" sz="2400" b="0" u="none" strike="noStrike" kern="1200" cap="none" spc="0" normalizeH="0" baseline="0" noProof="0" dirty="0" err="1" smtClean="0">
                <a:ln>
                  <a:noFill/>
                </a:ln>
                <a:solidFill>
                  <a:prstClr val="white"/>
                </a:solidFill>
                <a:effectLst/>
                <a:uLnTx/>
                <a:uFillTx/>
                <a:latin typeface="Cambria" panose="02040503050406030204" pitchFamily="18" charset="0"/>
                <a:ea typeface="+mn-ea"/>
                <a:cs typeface="+mn-cs"/>
              </a:rPr>
              <a:t>olluscicides</a:t>
            </a:r>
            <a:r>
              <a:rPr kumimoji="0" lang="en-US" sz="2400" b="0" u="none" strike="noStrike" kern="1200" cap="none" spc="0" normalizeH="0" baseline="0" noProof="0" dirty="0" smtClean="0">
                <a:ln>
                  <a:noFill/>
                </a:ln>
                <a:solidFill>
                  <a:prstClr val="white"/>
                </a:solidFill>
                <a:effectLst/>
                <a:uLnTx/>
                <a:uFillTx/>
                <a:latin typeface="Cambria" panose="02040503050406030204" pitchFamily="18" charset="0"/>
                <a:ea typeface="+mn-ea"/>
                <a:cs typeface="+mn-cs"/>
              </a:rPr>
              <a:t> </a:t>
            </a:r>
            <a:r>
              <a:rPr kumimoji="0" lang="en-US" sz="2400" b="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and benthic barriers </a:t>
            </a:r>
            <a:r>
              <a:rPr kumimoji="0" lang="en-US" sz="2400" b="0" u="none" strike="noStrike" kern="1200" cap="none" spc="0" normalizeH="0" baseline="0" noProof="0" dirty="0" smtClean="0">
                <a:ln>
                  <a:noFill/>
                </a:ln>
                <a:solidFill>
                  <a:prstClr val="white"/>
                </a:solidFill>
                <a:effectLst/>
                <a:uLnTx/>
                <a:uFillTx/>
                <a:latin typeface="Cambria" panose="02040503050406030204" pitchFamily="18" charset="0"/>
                <a:ea typeface="+mn-ea"/>
                <a:cs typeface="+mn-cs"/>
              </a:rPr>
              <a:t>in small areas can </a:t>
            </a:r>
            <a:r>
              <a:rPr kumimoji="0" lang="en-US" sz="2400" b="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be effective.</a:t>
            </a:r>
          </a:p>
        </p:txBody>
      </p:sp>
      <p:sp>
        <p:nvSpPr>
          <p:cNvPr id="6" name="TextBox 5"/>
          <p:cNvSpPr txBox="1"/>
          <p:nvPr/>
        </p:nvSpPr>
        <p:spPr>
          <a:xfrm>
            <a:off x="5953330" y="2130631"/>
            <a:ext cx="5486400"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u="none" strike="noStrike" kern="1200" cap="none" spc="0" normalizeH="0" baseline="0" noProof="0" dirty="0">
                <a:ln>
                  <a:noFill/>
                </a:ln>
                <a:solidFill>
                  <a:prstClr val="white"/>
                </a:solidFill>
                <a:effectLst/>
                <a:uLnTx/>
                <a:uFillTx/>
                <a:latin typeface="Cambria" panose="02040503050406030204" pitchFamily="18" charset="0"/>
                <a:ea typeface="+mn-ea"/>
                <a:cs typeface="+mn-cs"/>
              </a:rPr>
              <a:t>Impacts:</a:t>
            </a:r>
          </a:p>
          <a:p>
            <a:pPr marR="0" lvl="0" algn="ctr" defTabSz="914400" rtl="0" eaLnBrk="1" fontAlgn="auto" latinLnBrk="0" hangingPunct="1">
              <a:lnSpc>
                <a:spcPct val="100000"/>
              </a:lnSpc>
              <a:spcBef>
                <a:spcPts val="0"/>
              </a:spcBef>
              <a:spcAft>
                <a:spcPts val="0"/>
              </a:spcAft>
              <a:buClrTx/>
              <a:buSzTx/>
              <a:tabLst/>
              <a:defRPr/>
            </a:pPr>
            <a:r>
              <a:rPr kumimoji="0" lang="en-US" sz="2400" b="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Damages the water systems </a:t>
            </a:r>
            <a:r>
              <a:rPr kumimoji="0" lang="en-US" sz="2400" b="0" u="none" strike="noStrike" kern="1200" cap="none" spc="0" normalizeH="0" baseline="0" noProof="0" dirty="0" smtClean="0">
                <a:ln>
                  <a:noFill/>
                </a:ln>
                <a:solidFill>
                  <a:prstClr val="white"/>
                </a:solidFill>
                <a:effectLst/>
                <a:uLnTx/>
                <a:uFillTx/>
                <a:latin typeface="Cambria" panose="02040503050406030204" pitchFamily="18" charset="0"/>
                <a:ea typeface="+mn-ea"/>
                <a:cs typeface="+mn-cs"/>
              </a:rPr>
              <a:t>of</a:t>
            </a:r>
            <a:r>
              <a:rPr kumimoji="0" lang="en-US" sz="2400" b="0" u="none" strike="noStrike" kern="1200" cap="none" spc="0" normalizeH="0" noProof="0" dirty="0" smtClean="0">
                <a:ln>
                  <a:noFill/>
                </a:ln>
                <a:solidFill>
                  <a:prstClr val="white"/>
                </a:solidFill>
                <a:effectLst/>
                <a:uLnTx/>
                <a:uFillTx/>
                <a:latin typeface="Cambria" panose="02040503050406030204" pitchFamily="18" charset="0"/>
                <a:ea typeface="+mn-ea"/>
                <a:cs typeface="+mn-cs"/>
              </a:rPr>
              <a:t> </a:t>
            </a:r>
            <a:r>
              <a:rPr kumimoji="0" lang="en-US" sz="2400" b="0" u="none" strike="noStrike" kern="1200" cap="none" spc="0" normalizeH="0" baseline="0" noProof="0" dirty="0" smtClean="0">
                <a:ln>
                  <a:noFill/>
                </a:ln>
                <a:solidFill>
                  <a:prstClr val="white"/>
                </a:solidFill>
                <a:effectLst/>
                <a:uLnTx/>
                <a:uFillTx/>
                <a:latin typeface="Cambria" panose="02040503050406030204" pitchFamily="18" charset="0"/>
                <a:ea typeface="+mn-ea"/>
                <a:cs typeface="+mn-cs"/>
              </a:rPr>
              <a:t>electrical/nuclear </a:t>
            </a:r>
            <a:r>
              <a:rPr kumimoji="0" lang="en-US" sz="2400" b="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power plants and industrial water </a:t>
            </a:r>
            <a:r>
              <a:rPr kumimoji="0" lang="en-US" sz="2400" b="0" u="none" strike="noStrike" kern="1200" cap="none" spc="0" normalizeH="0" baseline="0" noProof="0" dirty="0" smtClean="0">
                <a:ln>
                  <a:noFill/>
                </a:ln>
                <a:solidFill>
                  <a:prstClr val="white"/>
                </a:solidFill>
                <a:effectLst/>
                <a:uLnTx/>
                <a:uFillTx/>
                <a:latin typeface="Cambria" panose="02040503050406030204" pitchFamily="18" charset="0"/>
                <a:ea typeface="+mn-ea"/>
                <a:cs typeface="+mn-cs"/>
              </a:rPr>
              <a:t>systems,</a:t>
            </a:r>
            <a:r>
              <a:rPr kumimoji="0" lang="en-US" sz="2400" b="0" u="none" strike="noStrike" kern="1200" cap="none" spc="0" normalizeH="0" noProof="0" dirty="0" smtClean="0">
                <a:ln>
                  <a:noFill/>
                </a:ln>
                <a:solidFill>
                  <a:prstClr val="white"/>
                </a:solidFill>
                <a:effectLst/>
                <a:uLnTx/>
                <a:uFillTx/>
                <a:latin typeface="Cambria" panose="02040503050406030204" pitchFamily="18" charset="0"/>
                <a:ea typeface="+mn-ea"/>
                <a:cs typeface="+mn-cs"/>
              </a:rPr>
              <a:t> </a:t>
            </a:r>
            <a:r>
              <a:rPr kumimoji="0" lang="en-US" sz="2400" b="0" u="none" strike="noStrike" kern="1200" cap="none" spc="0" normalizeH="0" baseline="0" noProof="0" dirty="0" smtClean="0">
                <a:ln>
                  <a:noFill/>
                </a:ln>
                <a:solidFill>
                  <a:prstClr val="white"/>
                </a:solidFill>
                <a:effectLst/>
                <a:uLnTx/>
                <a:uFillTx/>
                <a:latin typeface="Cambria" panose="02040503050406030204" pitchFamily="18" charset="0"/>
                <a:ea typeface="+mn-ea"/>
                <a:cs typeface="+mn-cs"/>
              </a:rPr>
              <a:t>Competes </a:t>
            </a:r>
            <a:r>
              <a:rPr kumimoji="0" lang="en-US" sz="2400" b="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with native species for resources </a:t>
            </a:r>
            <a:r>
              <a:rPr kumimoji="0" lang="en-US" sz="2400" b="1" u="none" strike="noStrike" kern="1200" cap="none" spc="0" normalizeH="0" baseline="0" noProof="0" dirty="0">
                <a:ln>
                  <a:noFill/>
                </a:ln>
                <a:solidFill>
                  <a:prstClr val="white"/>
                </a:solidFill>
                <a:effectLst/>
                <a:uLnTx/>
                <a:uFillTx/>
                <a:latin typeface="Cambria" panose="02040503050406030204" pitchFamily="18" charset="0"/>
                <a:ea typeface="+mn-ea"/>
                <a:cs typeface="+mn-cs"/>
              </a:rPr>
              <a:t> </a:t>
            </a:r>
          </a:p>
        </p:txBody>
      </p:sp>
      <p:pic>
        <p:nvPicPr>
          <p:cNvPr id="2" name="Picture 1"/>
          <p:cNvPicPr>
            <a:picLocks noChangeAspect="1"/>
          </p:cNvPicPr>
          <p:nvPr/>
        </p:nvPicPr>
        <p:blipFill rotWithShape="1">
          <a:blip r:embed="rId3"/>
          <a:srcRect t="15728" b="1990"/>
          <a:stretch/>
        </p:blipFill>
        <p:spPr>
          <a:xfrm>
            <a:off x="550419" y="1479070"/>
            <a:ext cx="5029200" cy="4657061"/>
          </a:xfrm>
          <a:prstGeom prst="rect">
            <a:avLst/>
          </a:prstGeom>
        </p:spPr>
      </p:pic>
    </p:spTree>
    <p:extLst>
      <p:ext uri="{BB962C8B-B14F-4D97-AF65-F5344CB8AC3E}">
        <p14:creationId xmlns:p14="http://schemas.microsoft.com/office/powerpoint/2010/main" val="132703378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381410" y="234150"/>
            <a:ext cx="942918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prstClr val="white"/>
                </a:solidFill>
                <a:effectLst/>
                <a:uLnTx/>
                <a:uFillTx/>
                <a:latin typeface="Cambria" panose="02040503050406030204" pitchFamily="18" charset="0"/>
                <a:ea typeface="+mn-ea"/>
                <a:cs typeface="+mn-cs"/>
              </a:rPr>
              <a:t>Bloody </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Red Shrimp </a:t>
            </a:r>
            <a:r>
              <a:rPr kumimoji="0" lang="en-US" sz="4000" b="0" i="1" u="none" strike="noStrike" kern="1200" cap="none" spc="0" normalizeH="0" baseline="0" noProof="0" dirty="0">
                <a:ln>
                  <a:noFill/>
                </a:ln>
                <a:solidFill>
                  <a:prstClr val="white"/>
                </a:solidFill>
                <a:effectLst/>
                <a:uLnTx/>
                <a:uFillTx/>
                <a:latin typeface="Cambria" panose="02040503050406030204" pitchFamily="18" charset="0"/>
                <a:ea typeface="+mn-ea"/>
                <a:cs typeface="+mn-cs"/>
              </a:rPr>
              <a:t>(Hemimysis </a:t>
            </a:r>
            <a:r>
              <a:rPr kumimoji="0" lang="en-US" sz="4000" b="0" i="1" u="none" strike="noStrike" kern="1200" cap="none" spc="0" normalizeH="0" baseline="0" noProof="0" dirty="0" err="1">
                <a:ln>
                  <a:noFill/>
                </a:ln>
                <a:solidFill>
                  <a:prstClr val="white"/>
                </a:solidFill>
                <a:effectLst/>
                <a:uLnTx/>
                <a:uFillTx/>
                <a:latin typeface="Cambria" panose="02040503050406030204" pitchFamily="18" charset="0"/>
                <a:ea typeface="+mn-ea"/>
                <a:cs typeface="+mn-cs"/>
              </a:rPr>
              <a:t>anomala</a:t>
            </a:r>
            <a:r>
              <a:rPr kumimoji="0" lang="en-US" sz="4000" b="0" i="1" u="none" strike="noStrike" kern="1200" cap="none" spc="0" normalizeH="0" baseline="0" noProof="0" dirty="0">
                <a:ln>
                  <a:noFill/>
                </a:ln>
                <a:solidFill>
                  <a:prstClr val="white"/>
                </a:solidFill>
                <a:effectLst/>
                <a:uLnTx/>
                <a:uFillTx/>
                <a:latin typeface="Cambria" panose="02040503050406030204" pitchFamily="18" charset="0"/>
                <a:ea typeface="+mn-ea"/>
                <a:cs typeface="+mn-cs"/>
              </a:rPr>
              <a:t>) </a:t>
            </a:r>
            <a:endPar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4" name="TextBox 3"/>
          <p:cNvSpPr txBox="1"/>
          <p:nvPr/>
        </p:nvSpPr>
        <p:spPr>
          <a:xfrm>
            <a:off x="5930967" y="2029473"/>
            <a:ext cx="5913704" cy="26776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u="none" strike="noStrike" kern="1200" cap="none" spc="0" normalizeH="0" baseline="0" noProof="0" dirty="0">
                <a:ln>
                  <a:noFill/>
                </a:ln>
                <a:solidFill>
                  <a:prstClr val="white"/>
                </a:solidFill>
                <a:effectLst/>
                <a:uLnTx/>
                <a:uFillTx/>
                <a:latin typeface="Cambria" panose="02040503050406030204" pitchFamily="18" charset="0"/>
                <a:ea typeface="+mn-ea"/>
                <a:cs typeface="+mn-cs"/>
              </a:rPr>
              <a:t>Ecological Impacts: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Currently, the impacts of Hemimysis are not well understood. However, because they feed on plankton and insect larvae, there could be impacts on the native food chain. Specifically, food availability may be reduced for young native fishes.</a:t>
            </a:r>
            <a:r>
              <a:rPr kumimoji="0" lang="en-US" sz="2400" b="1" u="none" strike="noStrike" kern="1200" cap="none" spc="0" normalizeH="0" baseline="0" noProof="0" dirty="0">
                <a:ln>
                  <a:noFill/>
                </a:ln>
                <a:solidFill>
                  <a:prstClr val="white"/>
                </a:solidFill>
                <a:effectLst/>
                <a:uLnTx/>
                <a:uFillTx/>
                <a:latin typeface="Cambria" panose="02040503050406030204" pitchFamily="18" charset="0"/>
                <a:ea typeface="+mn-ea"/>
                <a:cs typeface="+mn-cs"/>
              </a:rPr>
              <a:t> </a:t>
            </a:r>
          </a:p>
        </p:txBody>
      </p:sp>
      <p:sp>
        <p:nvSpPr>
          <p:cNvPr id="5" name="TextBox 4"/>
          <p:cNvSpPr txBox="1"/>
          <p:nvPr/>
        </p:nvSpPr>
        <p:spPr>
          <a:xfrm>
            <a:off x="5917059" y="4835349"/>
            <a:ext cx="6114617" cy="1200329"/>
          </a:xfrm>
          <a:prstGeom prst="rect">
            <a:avLst/>
          </a:prstGeom>
          <a:noFill/>
        </p:spPr>
        <p:txBody>
          <a:bodyPr wrap="square" rtlCol="0">
            <a:spAutoFit/>
          </a:bodyPr>
          <a:lstStyle/>
          <a:p>
            <a:pPr lvl="0" algn="ctr">
              <a:defRPr/>
            </a:pPr>
            <a:r>
              <a:rPr lang="en-US" sz="2400" b="1" dirty="0">
                <a:solidFill>
                  <a:prstClr val="white"/>
                </a:solidFill>
                <a:latin typeface="Cambria" panose="02040503050406030204" pitchFamily="18" charset="0"/>
              </a:rPr>
              <a:t>Suggested </a:t>
            </a:r>
            <a:r>
              <a:rPr kumimoji="0" lang="en-US" sz="2400" b="1" u="none" strike="noStrike" kern="1200" cap="none" spc="0" normalizeH="0" baseline="0" noProof="0" dirty="0" smtClean="0">
                <a:ln>
                  <a:noFill/>
                </a:ln>
                <a:solidFill>
                  <a:prstClr val="white"/>
                </a:solidFill>
                <a:effectLst/>
                <a:uLnTx/>
                <a:uFillTx/>
                <a:latin typeface="Cambria" panose="02040503050406030204" pitchFamily="18" charset="0"/>
              </a:rPr>
              <a:t>Control</a:t>
            </a:r>
            <a:r>
              <a:rPr kumimoji="0" lang="en-US" sz="2400" b="1" u="none" strike="noStrike" kern="1200" cap="none" spc="0" normalizeH="0" baseline="0" noProof="0" dirty="0">
                <a:ln>
                  <a:noFill/>
                </a:ln>
                <a:solidFill>
                  <a:prstClr val="white"/>
                </a:solidFill>
                <a:effectLst/>
                <a:uLnTx/>
                <a:uFillTx/>
                <a:latin typeface="Cambria" panose="02040503050406030204" pitchFamily="18" charset="0"/>
              </a:rPr>
              <a:t>: </a:t>
            </a:r>
          </a:p>
          <a:p>
            <a:pPr lvl="0" algn="ctr">
              <a:defRPr/>
            </a:pPr>
            <a:r>
              <a:rPr lang="en-US" sz="2400" dirty="0">
                <a:solidFill>
                  <a:prstClr val="white"/>
                </a:solidFill>
                <a:latin typeface="Cambria" panose="02040503050406030204" pitchFamily="18" charset="0"/>
              </a:rPr>
              <a:t>Watercraft inspection to remove hitchhiking organisms and prevent </a:t>
            </a:r>
            <a:r>
              <a:rPr lang="en-US" sz="2400" dirty="0" smtClean="0">
                <a:solidFill>
                  <a:prstClr val="white"/>
                </a:solidFill>
                <a:latin typeface="Cambria" panose="02040503050406030204" pitchFamily="18" charset="0"/>
              </a:rPr>
              <a:t>spread</a:t>
            </a:r>
            <a:endParaRPr kumimoji="0" lang="en-US" sz="2400" b="0" u="none" strike="noStrike" kern="1200" cap="none" spc="0" normalizeH="0" baseline="0" noProof="0" dirty="0">
              <a:ln>
                <a:noFill/>
              </a:ln>
              <a:solidFill>
                <a:prstClr val="white"/>
              </a:solidFill>
              <a:effectLst/>
              <a:uLnTx/>
              <a:uFillTx/>
              <a:latin typeface="Cambria" panose="02040503050406030204" pitchFamily="18" charset="0"/>
            </a:endParaRPr>
          </a:p>
        </p:txBody>
      </p:sp>
      <p:sp>
        <p:nvSpPr>
          <p:cNvPr id="6" name="TextBox 5"/>
          <p:cNvSpPr txBox="1"/>
          <p:nvPr/>
        </p:nvSpPr>
        <p:spPr>
          <a:xfrm>
            <a:off x="5918750" y="1070256"/>
            <a:ext cx="611461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u="none" strike="noStrike" kern="1200" cap="none" spc="0" normalizeH="0" baseline="0" noProof="0" dirty="0">
                <a:ln>
                  <a:noFill/>
                </a:ln>
                <a:solidFill>
                  <a:prstClr val="white"/>
                </a:solidFill>
                <a:effectLst/>
                <a:uLnTx/>
                <a:uFillTx/>
                <a:latin typeface="Cambria" panose="02040503050406030204" pitchFamily="18" charset="0"/>
                <a:ea typeface="+mn-ea"/>
                <a:cs typeface="+mn-cs"/>
              </a:rPr>
              <a:t>Native Range/Introduction: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Europe and western Asia/Ballast water</a:t>
            </a:r>
            <a:r>
              <a:rPr kumimoji="0" lang="en-US" sz="2400" b="1" u="none" strike="noStrike" kern="1200" cap="none" spc="0" normalizeH="0" baseline="0" noProof="0" dirty="0">
                <a:ln>
                  <a:noFill/>
                </a:ln>
                <a:solidFill>
                  <a:prstClr val="white"/>
                </a:solidFill>
                <a:effectLst/>
                <a:uLnTx/>
                <a:uFillTx/>
                <a:latin typeface="Cambria" panose="02040503050406030204" pitchFamily="18" charset="0"/>
                <a:ea typeface="+mn-ea"/>
                <a:cs typeface="+mn-cs"/>
              </a:rPr>
              <a:t> </a:t>
            </a:r>
          </a:p>
        </p:txBody>
      </p:sp>
      <p:pic>
        <p:nvPicPr>
          <p:cNvPr id="2" name="Picture 1"/>
          <p:cNvPicPr>
            <a:picLocks noChangeAspect="1"/>
          </p:cNvPicPr>
          <p:nvPr/>
        </p:nvPicPr>
        <p:blipFill rotWithShape="1">
          <a:blip r:embed="rId3"/>
          <a:srcRect t="10347" b="6706"/>
          <a:stretch/>
        </p:blipFill>
        <p:spPr>
          <a:xfrm>
            <a:off x="321437" y="1176581"/>
            <a:ext cx="5424774" cy="4997302"/>
          </a:xfrm>
          <a:prstGeom prst="rect">
            <a:avLst/>
          </a:prstGeom>
        </p:spPr>
      </p:pic>
    </p:spTree>
    <p:extLst>
      <p:ext uri="{BB962C8B-B14F-4D97-AF65-F5344CB8AC3E}">
        <p14:creationId xmlns:p14="http://schemas.microsoft.com/office/powerpoint/2010/main" val="425798651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109145" y="255857"/>
            <a:ext cx="10238463" cy="669648"/>
          </a:xfrm>
          <a:noFill/>
        </p:spPr>
        <p:txBody>
          <a:bodyPr>
            <a:normAutofit/>
          </a:bodyPr>
          <a:lstStyle/>
          <a:p>
            <a:pPr algn="ctr"/>
            <a:r>
              <a:rPr lang="en-US" sz="4000" b="1" dirty="0" smtClean="0">
                <a:solidFill>
                  <a:schemeClr val="bg1"/>
                </a:solidFill>
                <a:latin typeface="Cambria" panose="02040503050406030204" pitchFamily="18" charset="0"/>
              </a:rPr>
              <a:t>Curly-leaf Pondweed</a:t>
            </a:r>
            <a:r>
              <a:rPr lang="en-US" sz="4000" dirty="0" smtClean="0">
                <a:solidFill>
                  <a:schemeClr val="bg1"/>
                </a:solidFill>
                <a:latin typeface="Cambria" panose="02040503050406030204" pitchFamily="18" charset="0"/>
              </a:rPr>
              <a:t> </a:t>
            </a:r>
            <a:r>
              <a:rPr lang="en-US" sz="4000" i="1" dirty="0" smtClean="0">
                <a:solidFill>
                  <a:schemeClr val="bg1"/>
                </a:solidFill>
                <a:latin typeface="Cambria" panose="02040503050406030204" pitchFamily="18" charset="0"/>
              </a:rPr>
              <a:t>(</a:t>
            </a:r>
            <a:r>
              <a:rPr lang="en-US" sz="4000" i="1" dirty="0" err="1" smtClean="0">
                <a:solidFill>
                  <a:schemeClr val="bg1"/>
                </a:solidFill>
                <a:latin typeface="Cambria" panose="02040503050406030204" pitchFamily="18" charset="0"/>
              </a:rPr>
              <a:t>Potamogeton</a:t>
            </a:r>
            <a:r>
              <a:rPr lang="en-US" sz="4000" i="1" dirty="0" smtClean="0">
                <a:solidFill>
                  <a:schemeClr val="bg1"/>
                </a:solidFill>
                <a:latin typeface="Cambria" panose="02040503050406030204" pitchFamily="18" charset="0"/>
              </a:rPr>
              <a:t> </a:t>
            </a:r>
            <a:r>
              <a:rPr lang="en-US" sz="4000" i="1" dirty="0" err="1" smtClean="0">
                <a:solidFill>
                  <a:schemeClr val="bg1"/>
                </a:solidFill>
                <a:latin typeface="Cambria" panose="02040503050406030204" pitchFamily="18" charset="0"/>
              </a:rPr>
              <a:t>crispus</a:t>
            </a:r>
            <a:r>
              <a:rPr lang="en-US" sz="4000" i="1" dirty="0" smtClean="0">
                <a:solidFill>
                  <a:schemeClr val="bg1"/>
                </a:solidFill>
                <a:latin typeface="Cambria" panose="02040503050406030204" pitchFamily="18" charset="0"/>
              </a:rPr>
              <a:t>)</a:t>
            </a:r>
            <a:endParaRPr lang="en-US" sz="4000" i="1" dirty="0">
              <a:solidFill>
                <a:schemeClr val="bg1"/>
              </a:solidFill>
              <a:latin typeface="Cambria" panose="02040503050406030204" pitchFamily="18" charset="0"/>
            </a:endParaRPr>
          </a:p>
        </p:txBody>
      </p:sp>
      <p:pic>
        <p:nvPicPr>
          <p:cNvPr id="4" name="Picture 3"/>
          <p:cNvPicPr>
            <a:picLocks noChangeAspect="1"/>
          </p:cNvPicPr>
          <p:nvPr/>
        </p:nvPicPr>
        <p:blipFill rotWithShape="1">
          <a:blip r:embed="rId2"/>
          <a:srcRect l="1772" r="8045"/>
          <a:stretch/>
        </p:blipFill>
        <p:spPr>
          <a:xfrm>
            <a:off x="7066428" y="925505"/>
            <a:ext cx="4572000" cy="5078379"/>
          </a:xfrm>
          <a:prstGeom prst="rect">
            <a:avLst/>
          </a:prstGeom>
        </p:spPr>
      </p:pic>
      <p:sp>
        <p:nvSpPr>
          <p:cNvPr id="8" name="Text Placeholder 2"/>
          <p:cNvSpPr txBox="1">
            <a:spLocks/>
          </p:cNvSpPr>
          <p:nvPr/>
        </p:nvSpPr>
        <p:spPr>
          <a:xfrm>
            <a:off x="595420" y="2412415"/>
            <a:ext cx="6049142" cy="2104561"/>
          </a:xfrm>
          <a:prstGeom prst="rect">
            <a:avLst/>
          </a:prstGeom>
          <a:noFill/>
        </p:spPr>
        <p:txBody>
          <a:bodyPr vert="horz" lIns="91429" tIns="45714" rIns="91429" bIns="45714"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rPr>
              <a:t>Ecological </a:t>
            </a:r>
            <a:r>
              <a:rPr kumimoji="0" lang="en-US" sz="2400" b="1" i="0" u="none" strike="noStrike" kern="1200" cap="none" spc="0" normalizeH="0" baseline="0" noProof="0" dirty="0" smtClean="0">
                <a:ln>
                  <a:noFill/>
                </a:ln>
                <a:solidFill>
                  <a:prstClr val="white"/>
                </a:solidFill>
                <a:effectLst/>
                <a:uLnTx/>
                <a:uFillTx/>
                <a:latin typeface="Cambria" panose="02040503050406030204" pitchFamily="18" charset="0"/>
              </a:rPr>
              <a:t>Threat</a:t>
            </a:r>
          </a:p>
          <a:p>
            <a:pPr lvl="0" algn="ctr"/>
            <a:r>
              <a:rPr lang="en-US" sz="2400" dirty="0">
                <a:solidFill>
                  <a:prstClr val="white"/>
                </a:solidFill>
                <a:latin typeface="Cambria" panose="02040503050406030204" pitchFamily="18" charset="0"/>
              </a:rPr>
              <a:t>New plants form under ice cover during late winter, </a:t>
            </a:r>
            <a:r>
              <a:rPr lang="en-US" sz="2400" dirty="0" smtClean="0">
                <a:solidFill>
                  <a:prstClr val="white"/>
                </a:solidFill>
                <a:latin typeface="Cambria" panose="02040503050406030204" pitchFamily="18" charset="0"/>
              </a:rPr>
              <a:t>one </a:t>
            </a:r>
            <a:r>
              <a:rPr lang="en-US" sz="2400" dirty="0">
                <a:solidFill>
                  <a:prstClr val="white"/>
                </a:solidFill>
                <a:latin typeface="Cambria" panose="02040503050406030204" pitchFamily="18" charset="0"/>
              </a:rPr>
              <a:t>of the first plants to emerge in early summer. Possible loss of </a:t>
            </a:r>
            <a:r>
              <a:rPr lang="en-US" sz="2400" dirty="0" smtClean="0">
                <a:solidFill>
                  <a:prstClr val="white"/>
                </a:solidFill>
                <a:latin typeface="Cambria" panose="02040503050406030204" pitchFamily="18" charset="0"/>
              </a:rPr>
              <a:t>oxygen from plant </a:t>
            </a:r>
            <a:r>
              <a:rPr lang="en-US" sz="2400" dirty="0">
                <a:solidFill>
                  <a:prstClr val="white"/>
                </a:solidFill>
                <a:latin typeface="Cambria" panose="02040503050406030204" pitchFamily="18" charset="0"/>
              </a:rPr>
              <a:t>die-offs in </a:t>
            </a:r>
            <a:r>
              <a:rPr lang="en-US" sz="2400" dirty="0" smtClean="0">
                <a:solidFill>
                  <a:prstClr val="white"/>
                </a:solidFill>
                <a:latin typeface="Cambria" panose="02040503050406030204" pitchFamily="18" charset="0"/>
              </a:rPr>
              <a:t>midsummer</a:t>
            </a:r>
            <a:endParaRPr kumimoji="0" lang="en-US" sz="2400" i="0" u="none" strike="noStrike" kern="1200" cap="none" spc="0" normalizeH="0" baseline="0" noProof="0" dirty="0">
              <a:ln>
                <a:noFill/>
              </a:ln>
              <a:solidFill>
                <a:prstClr val="white"/>
              </a:solidFill>
              <a:effectLst/>
              <a:uLnTx/>
              <a:uFillTx/>
              <a:latin typeface="Cambria" panose="02040503050406030204" pitchFamily="18" charset="0"/>
            </a:endParaRPr>
          </a:p>
        </p:txBody>
      </p:sp>
      <p:sp>
        <p:nvSpPr>
          <p:cNvPr id="9" name="TextBox 8"/>
          <p:cNvSpPr txBox="1"/>
          <p:nvPr/>
        </p:nvSpPr>
        <p:spPr>
          <a:xfrm>
            <a:off x="-679547" y="1327130"/>
            <a:ext cx="8375659" cy="830997"/>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rPr>
              <a:t>Native Range/Introduction</a:t>
            </a:r>
          </a:p>
          <a:p>
            <a:pPr lvl="0" algn="ctr"/>
            <a:r>
              <a:rPr kumimoji="0" lang="en-US" sz="2400" b="0" i="0" u="none" strike="noStrike" kern="1200" cap="none" spc="0" normalizeH="0" baseline="0" noProof="0" dirty="0">
                <a:ln>
                  <a:noFill/>
                </a:ln>
                <a:solidFill>
                  <a:prstClr val="white"/>
                </a:solidFill>
                <a:effectLst/>
                <a:uLnTx/>
                <a:uFillTx/>
                <a:latin typeface="Cambria" panose="02040503050406030204" pitchFamily="18" charset="0"/>
              </a:rPr>
              <a:t> </a:t>
            </a:r>
            <a:r>
              <a:rPr lang="en-US" sz="2400" dirty="0">
                <a:solidFill>
                  <a:prstClr val="white"/>
                </a:solidFill>
                <a:latin typeface="Cambria" panose="02040503050406030204" pitchFamily="18" charset="0"/>
              </a:rPr>
              <a:t>Europe, Africa, Australia</a:t>
            </a:r>
          </a:p>
        </p:txBody>
      </p:sp>
      <p:sp>
        <p:nvSpPr>
          <p:cNvPr id="11" name="TextBox 10"/>
          <p:cNvSpPr txBox="1"/>
          <p:nvPr/>
        </p:nvSpPr>
        <p:spPr>
          <a:xfrm>
            <a:off x="788187" y="4771265"/>
            <a:ext cx="5440190" cy="1200329"/>
          </a:xfrm>
          <a:prstGeom prst="rect">
            <a:avLst/>
          </a:prstGeom>
          <a:noFill/>
        </p:spPr>
        <p:txBody>
          <a:bodyPr wrap="square" rtlCol="0" anchor="ctr">
            <a:spAutoFit/>
          </a:bodyPr>
          <a:lstStyle/>
          <a:p>
            <a:pPr lvl="0" algn="ctr">
              <a:defRPr/>
            </a:pPr>
            <a:r>
              <a:rPr lang="en-US" sz="2400" b="1" dirty="0">
                <a:solidFill>
                  <a:prstClr val="white"/>
                </a:solidFill>
                <a:latin typeface="Cambria" panose="02040503050406030204" pitchFamily="18" charset="0"/>
              </a:rPr>
              <a:t>Suggested </a:t>
            </a:r>
            <a:r>
              <a:rPr kumimoji="0" lang="en-US" sz="2400" b="1" u="none" strike="noStrike" kern="1200" cap="none" spc="0" normalizeH="0" baseline="0" noProof="0" dirty="0" smtClean="0">
                <a:ln>
                  <a:noFill/>
                </a:ln>
                <a:solidFill>
                  <a:prstClr val="white"/>
                </a:solidFill>
                <a:effectLst/>
                <a:uLnTx/>
                <a:uFillTx/>
                <a:latin typeface="Cambria" panose="02040503050406030204" pitchFamily="18" charset="0"/>
              </a:rPr>
              <a:t>Control</a:t>
            </a:r>
            <a:r>
              <a:rPr kumimoji="0" lang="en-US" sz="2400" b="1" u="none" strike="noStrike" kern="1200" cap="none" spc="0" normalizeH="0" baseline="0" noProof="0" dirty="0" smtClean="0">
                <a:ln>
                  <a:noFill/>
                </a:ln>
                <a:solidFill>
                  <a:prstClr val="white"/>
                </a:solidFill>
                <a:effectLst/>
                <a:uLnTx/>
                <a:uFillTx/>
                <a:latin typeface="Cambria" panose="02040503050406030204" pitchFamily="18" charset="0"/>
              </a:rPr>
              <a:t>:</a:t>
            </a:r>
          </a:p>
          <a:p>
            <a:pPr lvl="0" algn="ctr"/>
            <a:r>
              <a:rPr lang="en-US" sz="2400" dirty="0">
                <a:solidFill>
                  <a:prstClr val="white"/>
                </a:solidFill>
                <a:latin typeface="Cambria" panose="02040503050406030204" pitchFamily="18" charset="0"/>
              </a:rPr>
              <a:t> </a:t>
            </a:r>
            <a:r>
              <a:rPr lang="en-US" sz="2400" dirty="0" smtClean="0">
                <a:solidFill>
                  <a:prstClr val="white"/>
                </a:solidFill>
                <a:latin typeface="Cambria" panose="02040503050406030204" pitchFamily="18" charset="0"/>
              </a:rPr>
              <a:t>Physical</a:t>
            </a:r>
            <a:r>
              <a:rPr lang="en-US" sz="2400" dirty="0">
                <a:solidFill>
                  <a:prstClr val="white"/>
                </a:solidFill>
                <a:latin typeface="Cambria" panose="02040503050406030204" pitchFamily="18" charset="0"/>
              </a:rPr>
              <a:t>, mechanical, or chemical </a:t>
            </a:r>
            <a:r>
              <a:rPr lang="en-US" sz="2400" dirty="0" smtClean="0">
                <a:solidFill>
                  <a:prstClr val="white"/>
                </a:solidFill>
                <a:latin typeface="Cambria" panose="02040503050406030204" pitchFamily="18" charset="0"/>
              </a:rPr>
              <a:t>techniques, many </a:t>
            </a:r>
            <a:r>
              <a:rPr lang="en-US" sz="2400" dirty="0">
                <a:solidFill>
                  <a:prstClr val="white"/>
                </a:solidFill>
                <a:latin typeface="Cambria" panose="02040503050406030204" pitchFamily="18" charset="0"/>
              </a:rPr>
              <a:t>native </a:t>
            </a:r>
            <a:r>
              <a:rPr lang="en-US" sz="2400" dirty="0" smtClean="0">
                <a:solidFill>
                  <a:prstClr val="white"/>
                </a:solidFill>
                <a:latin typeface="Cambria" panose="02040503050406030204" pitchFamily="18" charset="0"/>
              </a:rPr>
              <a:t>look-alikes</a:t>
            </a:r>
            <a:endParaRPr kumimoji="0" lang="en-US" sz="2400" u="none" strike="noStrike" kern="1200" cap="none" spc="0" normalizeH="0" baseline="0" noProof="0" dirty="0">
              <a:ln>
                <a:noFill/>
              </a:ln>
              <a:solidFill>
                <a:prstClr val="white"/>
              </a:solidFill>
              <a:effectLst/>
              <a:uLnTx/>
              <a:uFillTx/>
              <a:latin typeface="Cambria" panose="02040503050406030204" pitchFamily="18" charset="0"/>
            </a:endParaRPr>
          </a:p>
        </p:txBody>
      </p:sp>
    </p:spTree>
    <p:extLst>
      <p:ext uri="{BB962C8B-B14F-4D97-AF65-F5344CB8AC3E}">
        <p14:creationId xmlns:p14="http://schemas.microsoft.com/office/powerpoint/2010/main" val="145643479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idx="4294967295"/>
          </p:nvPr>
        </p:nvSpPr>
        <p:spPr>
          <a:xfrm>
            <a:off x="502344" y="231243"/>
            <a:ext cx="11282206" cy="812845"/>
          </a:xfrm>
          <a:noFill/>
        </p:spPr>
        <p:txBody>
          <a:bodyPr>
            <a:noAutofit/>
          </a:bodyPr>
          <a:lstStyle/>
          <a:p>
            <a:pPr algn="ctr"/>
            <a:r>
              <a:rPr lang="en-US" sz="4000" b="1" dirty="0">
                <a:solidFill>
                  <a:schemeClr val="bg1"/>
                </a:solidFill>
                <a:latin typeface="Cambria" panose="02040503050406030204" pitchFamily="18" charset="0"/>
              </a:rPr>
              <a:t>European Frog </a:t>
            </a:r>
            <a:r>
              <a:rPr lang="en-US" sz="4000" b="1" dirty="0" smtClean="0">
                <a:solidFill>
                  <a:schemeClr val="bg1"/>
                </a:solidFill>
                <a:latin typeface="Cambria" panose="02040503050406030204" pitchFamily="18" charset="0"/>
              </a:rPr>
              <a:t>Bit </a:t>
            </a:r>
            <a:r>
              <a:rPr lang="en-US" sz="4000" dirty="0" smtClean="0">
                <a:solidFill>
                  <a:schemeClr val="bg1"/>
                </a:solidFill>
                <a:latin typeface="Cambria" panose="02040503050406030204" pitchFamily="18" charset="0"/>
              </a:rPr>
              <a:t>(</a:t>
            </a:r>
            <a:r>
              <a:rPr lang="en-US" sz="4000" i="1" dirty="0" err="1" smtClean="0">
                <a:solidFill>
                  <a:schemeClr val="bg1"/>
                </a:solidFill>
                <a:latin typeface="Cambria" panose="02040503050406030204" pitchFamily="18" charset="0"/>
              </a:rPr>
              <a:t>Hydrocharis</a:t>
            </a:r>
            <a:r>
              <a:rPr lang="en-US" sz="4000" i="1" dirty="0" smtClean="0">
                <a:solidFill>
                  <a:schemeClr val="bg1"/>
                </a:solidFill>
                <a:latin typeface="Cambria" panose="02040503050406030204" pitchFamily="18" charset="0"/>
              </a:rPr>
              <a:t> </a:t>
            </a:r>
            <a:r>
              <a:rPr lang="en-US" sz="4000" i="1" dirty="0" err="1" smtClean="0">
                <a:solidFill>
                  <a:schemeClr val="bg1"/>
                </a:solidFill>
                <a:latin typeface="Cambria" panose="02040503050406030204" pitchFamily="18" charset="0"/>
              </a:rPr>
              <a:t>morsus-ranae</a:t>
            </a:r>
            <a:r>
              <a:rPr lang="en-US" sz="4000" i="1" dirty="0" smtClean="0">
                <a:solidFill>
                  <a:schemeClr val="bg1"/>
                </a:solidFill>
                <a:latin typeface="Cambria" panose="02040503050406030204" pitchFamily="18" charset="0"/>
              </a:rPr>
              <a:t>)</a:t>
            </a:r>
            <a:endParaRPr lang="en-US" sz="4000" b="1" dirty="0">
              <a:solidFill>
                <a:schemeClr val="bg1"/>
              </a:solidFill>
              <a:latin typeface="Cambria" panose="02040503050406030204" pitchFamily="18" charset="0"/>
            </a:endParaRPr>
          </a:p>
        </p:txBody>
      </p:sp>
      <p:sp>
        <p:nvSpPr>
          <p:cNvPr id="36876" name="Rectangle 12"/>
          <p:cNvSpPr>
            <a:spLocks noChangeArrowheads="1"/>
          </p:cNvSpPr>
          <p:nvPr/>
        </p:nvSpPr>
        <p:spPr bwMode="auto">
          <a:xfrm>
            <a:off x="1676400" y="152400"/>
            <a:ext cx="8839200" cy="6553200"/>
          </a:xfrm>
          <a:prstGeom prst="rect">
            <a:avLst/>
          </a:prstGeom>
          <a:noFill/>
          <a:ln w="19050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ext Placeholder 2"/>
          <p:cNvSpPr txBox="1">
            <a:spLocks/>
          </p:cNvSpPr>
          <p:nvPr/>
        </p:nvSpPr>
        <p:spPr>
          <a:xfrm>
            <a:off x="585187" y="2098206"/>
            <a:ext cx="5558260" cy="2303461"/>
          </a:xfrm>
          <a:prstGeom prst="rect">
            <a:avLst/>
          </a:prstGeom>
          <a:noFill/>
        </p:spPr>
        <p:txBody>
          <a:bodyPr vert="horz" lIns="91429" tIns="45714" rIns="91429" bIns="45714"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u="none" strike="noStrike" kern="1200" cap="none" spc="0" normalizeH="0" baseline="0" noProof="0" dirty="0">
                <a:ln>
                  <a:noFill/>
                </a:ln>
                <a:solidFill>
                  <a:prstClr val="white"/>
                </a:solidFill>
                <a:effectLst/>
                <a:uLnTx/>
                <a:uFillTx/>
                <a:latin typeface="Cambria" panose="02040503050406030204" pitchFamily="18" charset="0"/>
              </a:rPr>
              <a:t>Ecological </a:t>
            </a:r>
            <a:r>
              <a:rPr kumimoji="0" lang="en-US" sz="2400" b="1" u="none" strike="noStrike" kern="1200" cap="none" spc="0" normalizeH="0" baseline="0" noProof="0" dirty="0" smtClean="0">
                <a:ln>
                  <a:noFill/>
                </a:ln>
                <a:solidFill>
                  <a:prstClr val="white"/>
                </a:solidFill>
                <a:effectLst/>
                <a:uLnTx/>
                <a:uFillTx/>
                <a:latin typeface="Cambria" panose="02040503050406030204" pitchFamily="18" charset="0"/>
              </a:rPr>
              <a:t>Threat:</a:t>
            </a:r>
          </a:p>
          <a:p>
            <a:pPr lvl="0" algn="ctr"/>
            <a:r>
              <a:rPr lang="en-US" sz="2400" dirty="0" smtClean="0">
                <a:solidFill>
                  <a:prstClr val="white"/>
                </a:solidFill>
                <a:latin typeface="Cambria" panose="02040503050406030204" pitchFamily="18" charset="0"/>
              </a:rPr>
              <a:t>Rapid </a:t>
            </a:r>
            <a:r>
              <a:rPr lang="en-US" sz="2400" dirty="0">
                <a:solidFill>
                  <a:prstClr val="white"/>
                </a:solidFill>
                <a:latin typeface="Cambria" panose="02040503050406030204" pitchFamily="18" charset="0"/>
              </a:rPr>
              <a:t>vegetative spread and forms dense mats, which can limit light penetration and inhibit recreational </a:t>
            </a:r>
            <a:r>
              <a:rPr lang="en-US" sz="2400" dirty="0" smtClean="0">
                <a:solidFill>
                  <a:prstClr val="white"/>
                </a:solidFill>
                <a:latin typeface="Cambria" panose="02040503050406030204" pitchFamily="18" charset="0"/>
              </a:rPr>
              <a:t>use</a:t>
            </a:r>
            <a:endParaRPr kumimoji="0" lang="en-US" sz="2400" u="none" strike="noStrike" kern="1200" cap="none" spc="0" normalizeH="0" baseline="0" noProof="0" dirty="0">
              <a:ln>
                <a:noFill/>
              </a:ln>
              <a:solidFill>
                <a:prstClr val="white"/>
              </a:solidFill>
              <a:effectLst/>
              <a:uLnTx/>
              <a:uFillTx/>
              <a:latin typeface="Cambria" panose="02040503050406030204" pitchFamily="18" charset="0"/>
            </a:endParaRPr>
          </a:p>
        </p:txBody>
      </p:sp>
      <p:sp>
        <p:nvSpPr>
          <p:cNvPr id="9" name="TextBox 8"/>
          <p:cNvSpPr txBox="1"/>
          <p:nvPr/>
        </p:nvSpPr>
        <p:spPr>
          <a:xfrm>
            <a:off x="585187" y="1248826"/>
            <a:ext cx="5593694"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u="none" strike="noStrike" kern="1200" cap="none" spc="0" normalizeH="0" baseline="0" noProof="0" dirty="0">
                <a:ln>
                  <a:noFill/>
                </a:ln>
                <a:solidFill>
                  <a:prstClr val="white"/>
                </a:solidFill>
                <a:effectLst/>
                <a:uLnTx/>
                <a:uFillTx/>
                <a:latin typeface="Cambria" panose="02040503050406030204" pitchFamily="18" charset="0"/>
              </a:rPr>
              <a:t>Native </a:t>
            </a:r>
            <a:r>
              <a:rPr kumimoji="0" lang="en-US" sz="2400" b="1" u="none" strike="noStrike" kern="1200" cap="none" spc="0" normalizeH="0" baseline="0" noProof="0" dirty="0" smtClean="0">
                <a:ln>
                  <a:noFill/>
                </a:ln>
                <a:solidFill>
                  <a:prstClr val="white"/>
                </a:solidFill>
                <a:effectLst/>
                <a:uLnTx/>
                <a:uFillTx/>
                <a:latin typeface="Cambria" panose="02040503050406030204" pitchFamily="18" charset="0"/>
              </a:rPr>
              <a:t>Range/Introduction</a:t>
            </a:r>
            <a:endParaRPr kumimoji="0" lang="en-US" sz="2400" b="1" u="none" strike="noStrike" kern="1200" cap="none" spc="0" normalizeH="0" baseline="0" noProof="0" dirty="0">
              <a:ln>
                <a:noFill/>
              </a:ln>
              <a:solidFill>
                <a:prstClr val="white"/>
              </a:solidFill>
              <a:effectLst/>
              <a:uLnTx/>
              <a:uFillTx/>
              <a:latin typeface="Cambria" panose="02040503050406030204" pitchFamily="18" charset="0"/>
            </a:endParaRPr>
          </a:p>
          <a:p>
            <a:pPr lvl="0" algn="ctr"/>
            <a:r>
              <a:rPr kumimoji="0" lang="en-US" sz="2400" b="0" u="none" strike="noStrike" kern="1200" cap="none" spc="0" normalizeH="0" baseline="0" noProof="0" dirty="0">
                <a:ln>
                  <a:noFill/>
                </a:ln>
                <a:solidFill>
                  <a:prstClr val="white"/>
                </a:solidFill>
                <a:effectLst/>
                <a:uLnTx/>
                <a:uFillTx/>
                <a:latin typeface="Cambria" panose="02040503050406030204" pitchFamily="18" charset="0"/>
              </a:rPr>
              <a:t> </a:t>
            </a:r>
            <a:r>
              <a:rPr lang="en-US" sz="2400" dirty="0" smtClean="0">
                <a:solidFill>
                  <a:prstClr val="white"/>
                </a:solidFill>
                <a:latin typeface="Cambria" panose="02040503050406030204" pitchFamily="18" charset="0"/>
              </a:rPr>
              <a:t>Found in t</a:t>
            </a:r>
            <a:r>
              <a:rPr kumimoji="0" lang="en-US" sz="2400" b="0" u="none" strike="noStrike" kern="1200" cap="none" spc="0" normalizeH="0" baseline="0" noProof="0" dirty="0" err="1" smtClean="0">
                <a:ln>
                  <a:noFill/>
                </a:ln>
                <a:solidFill>
                  <a:prstClr val="white"/>
                </a:solidFill>
                <a:effectLst/>
                <a:uLnTx/>
                <a:uFillTx/>
                <a:latin typeface="Cambria" panose="02040503050406030204" pitchFamily="18" charset="0"/>
              </a:rPr>
              <a:t>emperate</a:t>
            </a:r>
            <a:r>
              <a:rPr kumimoji="0" lang="en-US" sz="2400" b="0" u="none" strike="noStrike" kern="1200" cap="none" spc="0" normalizeH="0" baseline="0" noProof="0" dirty="0" smtClean="0">
                <a:ln>
                  <a:noFill/>
                </a:ln>
                <a:solidFill>
                  <a:prstClr val="white"/>
                </a:solidFill>
                <a:effectLst/>
                <a:uLnTx/>
                <a:uFillTx/>
                <a:latin typeface="Cambria" panose="02040503050406030204" pitchFamily="18" charset="0"/>
              </a:rPr>
              <a:t> regions</a:t>
            </a:r>
            <a:r>
              <a:rPr kumimoji="0" lang="en-US" sz="2400" b="0" u="none" strike="noStrike" kern="1200" cap="none" spc="0" normalizeH="0" noProof="0" dirty="0" smtClean="0">
                <a:ln>
                  <a:noFill/>
                </a:ln>
                <a:solidFill>
                  <a:prstClr val="white"/>
                </a:solidFill>
                <a:effectLst/>
                <a:uLnTx/>
                <a:uFillTx/>
                <a:latin typeface="Cambria" panose="02040503050406030204" pitchFamily="18" charset="0"/>
              </a:rPr>
              <a:t> </a:t>
            </a:r>
            <a:r>
              <a:rPr lang="en-US" sz="2400" dirty="0">
                <a:solidFill>
                  <a:prstClr val="white"/>
                </a:solidFill>
                <a:latin typeface="Cambria" panose="02040503050406030204" pitchFamily="18" charset="0"/>
              </a:rPr>
              <a:t>of </a:t>
            </a:r>
            <a:r>
              <a:rPr lang="en-US" sz="2400" dirty="0" smtClean="0">
                <a:solidFill>
                  <a:prstClr val="white"/>
                </a:solidFill>
                <a:latin typeface="Cambria" panose="02040503050406030204" pitchFamily="18" charset="0"/>
              </a:rPr>
              <a:t>Eurasia, First observed </a:t>
            </a:r>
            <a:r>
              <a:rPr lang="en-US" sz="2400" dirty="0">
                <a:solidFill>
                  <a:prstClr val="white"/>
                </a:solidFill>
                <a:latin typeface="Cambria" panose="02040503050406030204" pitchFamily="18" charset="0"/>
              </a:rPr>
              <a:t>in NY: </a:t>
            </a:r>
            <a:r>
              <a:rPr lang="en-US" sz="2400" dirty="0" smtClean="0">
                <a:solidFill>
                  <a:prstClr val="white"/>
                </a:solidFill>
                <a:latin typeface="Cambria" panose="02040503050406030204" pitchFamily="18" charset="0"/>
              </a:rPr>
              <a:t>1974</a:t>
            </a:r>
            <a:endParaRPr lang="en-US" sz="2400" dirty="0">
              <a:solidFill>
                <a:prstClr val="white"/>
              </a:solidFill>
              <a:latin typeface="Cambria" panose="02040503050406030204" pitchFamily="18" charset="0"/>
            </a:endParaRPr>
          </a:p>
        </p:txBody>
      </p:sp>
      <p:sp>
        <p:nvSpPr>
          <p:cNvPr id="10" name="TextBox 9"/>
          <p:cNvSpPr txBox="1"/>
          <p:nvPr/>
        </p:nvSpPr>
        <p:spPr>
          <a:xfrm>
            <a:off x="759040" y="4083569"/>
            <a:ext cx="5419841" cy="1938992"/>
          </a:xfrm>
          <a:prstGeom prst="rect">
            <a:avLst/>
          </a:prstGeom>
          <a:noFill/>
        </p:spPr>
        <p:txBody>
          <a:bodyPr wrap="square" rtlCol="0">
            <a:spAutoFit/>
          </a:bodyPr>
          <a:lstStyle/>
          <a:p>
            <a:pPr lvl="0" algn="ctr">
              <a:defRPr/>
            </a:pPr>
            <a:r>
              <a:rPr lang="en-US" sz="2400" b="1" dirty="0">
                <a:solidFill>
                  <a:prstClr val="white"/>
                </a:solidFill>
                <a:latin typeface="Cambria" panose="02040503050406030204" pitchFamily="18" charset="0"/>
              </a:rPr>
              <a:t>Suggested </a:t>
            </a:r>
            <a:r>
              <a:rPr kumimoji="0" lang="en-US" sz="2400" b="1" u="none" strike="noStrike" kern="1200" cap="none" spc="0" normalizeH="0" baseline="0" noProof="0" dirty="0" smtClean="0">
                <a:ln>
                  <a:noFill/>
                </a:ln>
                <a:solidFill>
                  <a:prstClr val="white"/>
                </a:solidFill>
                <a:effectLst/>
                <a:uLnTx/>
                <a:uFillTx/>
                <a:latin typeface="Cambria" panose="02040503050406030204" pitchFamily="18" charset="0"/>
              </a:rPr>
              <a:t>Control</a:t>
            </a:r>
            <a:r>
              <a:rPr kumimoji="0" lang="en-US" sz="2400" b="1" u="none" strike="noStrike" kern="1200" cap="none" spc="0" normalizeH="0" baseline="0" noProof="0" dirty="0" smtClean="0">
                <a:ln>
                  <a:noFill/>
                </a:ln>
                <a:solidFill>
                  <a:prstClr val="white"/>
                </a:solidFill>
                <a:effectLst/>
                <a:uLnTx/>
                <a:uFillTx/>
                <a:latin typeface="Cambria" panose="02040503050406030204" pitchFamily="18" charset="0"/>
              </a:rPr>
              <a:t>:</a:t>
            </a:r>
          </a:p>
          <a:p>
            <a:pPr lvl="0" algn="ctr"/>
            <a:r>
              <a:rPr lang="en-US" sz="2400" dirty="0">
                <a:solidFill>
                  <a:prstClr val="white"/>
                </a:solidFill>
                <a:latin typeface="Cambria" panose="02040503050406030204" pitchFamily="18" charset="0"/>
              </a:rPr>
              <a:t> Limited information exists about control techniques for this species. Hand pulling may be suitable to control individual plants or small infestations.</a:t>
            </a:r>
            <a:endParaRPr kumimoji="0" lang="en-US" sz="2400" u="none" strike="noStrike" kern="1200" cap="none" spc="0" normalizeH="0" baseline="0" noProof="0" dirty="0">
              <a:ln>
                <a:noFill/>
              </a:ln>
              <a:solidFill>
                <a:prstClr val="white"/>
              </a:solidFill>
              <a:effectLst/>
              <a:uLnTx/>
              <a:uFillTx/>
              <a:latin typeface="Cambria" panose="02040503050406030204" pitchFamily="18" charset="0"/>
            </a:endParaRPr>
          </a:p>
        </p:txBody>
      </p:sp>
      <p:pic>
        <p:nvPicPr>
          <p:cNvPr id="11" name="Picture 10"/>
          <p:cNvPicPr>
            <a:picLocks noChangeAspect="1"/>
          </p:cNvPicPr>
          <p:nvPr/>
        </p:nvPicPr>
        <p:blipFill rotWithShape="1">
          <a:blip r:embed="rId3"/>
          <a:srcRect l="5375" t="16727" r="5990" b="7666"/>
          <a:stretch/>
        </p:blipFill>
        <p:spPr>
          <a:xfrm>
            <a:off x="6980903" y="1003876"/>
            <a:ext cx="4754880" cy="4929091"/>
          </a:xfrm>
          <a:prstGeom prst="rect">
            <a:avLst/>
          </a:prstGeom>
        </p:spPr>
      </p:pic>
    </p:spTree>
    <p:extLst>
      <p:ext uri="{BB962C8B-B14F-4D97-AF65-F5344CB8AC3E}">
        <p14:creationId xmlns:p14="http://schemas.microsoft.com/office/powerpoint/2010/main" val="275630501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85809"/>
            <a:ext cx="12192000" cy="765310"/>
          </a:xfrm>
          <a:prstGeom prst="rect">
            <a:avLst/>
          </a:prstGeom>
          <a:noFill/>
        </p:spPr>
        <p:txBody>
          <a:bodyPr/>
          <a:lstStyle>
            <a:lvl1pPr algn="ctr" defTabSz="914293" rtl="0" eaLnBrk="1" latinLnBrk="0" hangingPunct="1">
              <a:spcBef>
                <a:spcPct val="0"/>
              </a:spcBef>
              <a:buNone/>
              <a:defRPr sz="4400" kern="1200">
                <a:solidFill>
                  <a:schemeClr val="tx1"/>
                </a:solidFill>
                <a:latin typeface="+mj-lt"/>
                <a:ea typeface="+mj-ea"/>
                <a:cs typeface="+mj-cs"/>
              </a:defRPr>
            </a:lvl1pPr>
          </a:lstStyle>
          <a:p>
            <a:pPr marL="0" marR="0" lvl="0" indent="0" algn="ctr" defTabSz="914293"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smtClean="0">
                <a:ln>
                  <a:noFill/>
                </a:ln>
                <a:solidFill>
                  <a:prstClr val="white"/>
                </a:solidFill>
                <a:effectLst/>
                <a:uLnTx/>
                <a:uFillTx/>
                <a:latin typeface="Cambria" panose="02040503050406030204" pitchFamily="18" charset="0"/>
                <a:ea typeface="+mj-ea"/>
                <a:cs typeface="+mj-cs"/>
              </a:rPr>
              <a:t>Eurasian </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mj-ea"/>
                <a:cs typeface="+mj-cs"/>
              </a:rPr>
              <a:t>Watermilfoil </a:t>
            </a:r>
            <a:r>
              <a:rPr kumimoji="0" lang="en-US" sz="4000" b="1" i="1" u="none" strike="noStrike" kern="1200" cap="none" spc="0" normalizeH="0" baseline="0" noProof="0" dirty="0">
                <a:ln>
                  <a:noFill/>
                </a:ln>
                <a:solidFill>
                  <a:prstClr val="white"/>
                </a:solidFill>
                <a:effectLst/>
                <a:uLnTx/>
                <a:uFillTx/>
                <a:latin typeface="Cambria" panose="02040503050406030204" pitchFamily="18" charset="0"/>
                <a:ea typeface="+mj-ea"/>
                <a:cs typeface="+mj-cs"/>
              </a:rPr>
              <a:t>(</a:t>
            </a:r>
            <a:r>
              <a:rPr kumimoji="0" lang="en-US" sz="4000" b="1" i="1" u="none" strike="noStrike" kern="1200" cap="none" spc="0" normalizeH="0" baseline="0" noProof="0" dirty="0" err="1">
                <a:ln>
                  <a:noFill/>
                </a:ln>
                <a:solidFill>
                  <a:prstClr val="white"/>
                </a:solidFill>
                <a:effectLst/>
                <a:uLnTx/>
                <a:uFillTx/>
                <a:latin typeface="Cambria" panose="02040503050406030204" pitchFamily="18" charset="0"/>
                <a:ea typeface="+mj-ea"/>
                <a:cs typeface="+mj-cs"/>
              </a:rPr>
              <a:t>Myriophyllum</a:t>
            </a:r>
            <a:r>
              <a:rPr kumimoji="0" lang="en-US" sz="4000" b="1" i="1" u="none" strike="noStrike" kern="1200" cap="none" spc="0" normalizeH="0" baseline="0" noProof="0" dirty="0">
                <a:ln>
                  <a:noFill/>
                </a:ln>
                <a:solidFill>
                  <a:prstClr val="white"/>
                </a:solidFill>
                <a:effectLst/>
                <a:uLnTx/>
                <a:uFillTx/>
                <a:latin typeface="Cambria" panose="02040503050406030204" pitchFamily="18" charset="0"/>
                <a:ea typeface="+mj-ea"/>
                <a:cs typeface="+mj-cs"/>
              </a:rPr>
              <a:t> spicatum)</a:t>
            </a:r>
            <a:endPar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mj-ea"/>
              <a:cs typeface="+mj-cs"/>
            </a:endParaRPr>
          </a:p>
        </p:txBody>
      </p:sp>
      <p:sp>
        <p:nvSpPr>
          <p:cNvPr id="6" name="TextBox 5"/>
          <p:cNvSpPr txBox="1"/>
          <p:nvPr/>
        </p:nvSpPr>
        <p:spPr>
          <a:xfrm>
            <a:off x="775838" y="962003"/>
            <a:ext cx="578086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u="none" strike="noStrike" kern="1200" cap="none" spc="0" normalizeH="0" baseline="0" noProof="0" dirty="0">
                <a:ln>
                  <a:noFill/>
                </a:ln>
                <a:solidFill>
                  <a:prstClr val="white"/>
                </a:solidFill>
                <a:effectLst/>
                <a:uLnTx/>
                <a:uFillTx/>
                <a:latin typeface="Cambria" panose="02040503050406030204" pitchFamily="18" charset="0"/>
              </a:rPr>
              <a:t>Native Range/ Introduction </a:t>
            </a:r>
          </a:p>
          <a:p>
            <a:pPr lvl="0" algn="ctr"/>
            <a:r>
              <a:rPr lang="en-US" sz="2400" dirty="0">
                <a:solidFill>
                  <a:prstClr val="white"/>
                </a:solidFill>
                <a:latin typeface="Cambria" panose="02040503050406030204" pitchFamily="18" charset="0"/>
              </a:rPr>
              <a:t>Europe, Asia/ </a:t>
            </a:r>
            <a:r>
              <a:rPr kumimoji="0" lang="en-US" sz="2400" b="0" u="none" strike="noStrike" kern="1200" cap="none" spc="0" normalizeH="0" baseline="0" noProof="0" dirty="0">
                <a:ln>
                  <a:noFill/>
                </a:ln>
                <a:solidFill>
                  <a:prstClr val="white"/>
                </a:solidFill>
                <a:effectLst/>
                <a:uLnTx/>
                <a:uFillTx/>
                <a:latin typeface="Cambria" panose="02040503050406030204" pitchFamily="18" charset="0"/>
              </a:rPr>
              <a:t>Accidental </a:t>
            </a:r>
          </a:p>
        </p:txBody>
      </p:sp>
      <p:sp>
        <p:nvSpPr>
          <p:cNvPr id="7" name="TextBox 6"/>
          <p:cNvSpPr txBox="1"/>
          <p:nvPr/>
        </p:nvSpPr>
        <p:spPr>
          <a:xfrm>
            <a:off x="185839" y="1827645"/>
            <a:ext cx="6172431"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u="none" strike="noStrike" kern="1200" cap="none" spc="0" normalizeH="0" baseline="0" noProof="0" dirty="0">
                <a:ln>
                  <a:noFill/>
                </a:ln>
                <a:solidFill>
                  <a:prstClr val="white"/>
                </a:solidFill>
                <a:effectLst/>
                <a:uLnTx/>
                <a:uFillTx/>
                <a:latin typeface="Cambria" panose="02040503050406030204" pitchFamily="18" charset="0"/>
              </a:rPr>
              <a:t>Ecological </a:t>
            </a:r>
            <a:r>
              <a:rPr kumimoji="0" lang="en-US" sz="2400" b="1" u="none" strike="noStrike" kern="1200" cap="none" spc="0" normalizeH="0" baseline="0" noProof="0" dirty="0" smtClean="0">
                <a:ln>
                  <a:noFill/>
                </a:ln>
                <a:solidFill>
                  <a:prstClr val="white"/>
                </a:solidFill>
                <a:effectLst/>
                <a:uLnTx/>
                <a:uFillTx/>
                <a:latin typeface="Cambria" panose="02040503050406030204" pitchFamily="18" charset="0"/>
              </a:rPr>
              <a:t>Threat: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u="none" strike="noStrike" kern="1200" cap="none" spc="0" normalizeH="0" baseline="0" noProof="0" dirty="0" smtClean="0">
                <a:ln>
                  <a:noFill/>
                </a:ln>
                <a:solidFill>
                  <a:prstClr val="white"/>
                </a:solidFill>
                <a:effectLst/>
                <a:uLnTx/>
                <a:uFillTx/>
                <a:latin typeface="Cambria" panose="02040503050406030204" pitchFamily="18" charset="0"/>
              </a:rPr>
              <a:t>Monocultures</a:t>
            </a:r>
            <a:r>
              <a:rPr lang="en-US" sz="2400" dirty="0">
                <a:solidFill>
                  <a:prstClr val="white"/>
                </a:solidFill>
                <a:latin typeface="Cambria" panose="02040503050406030204" pitchFamily="18" charset="0"/>
              </a:rPr>
              <a:t>;</a:t>
            </a:r>
            <a:r>
              <a:rPr kumimoji="0" lang="en-US" sz="2400" b="0" u="none" strike="noStrike" kern="1200" cap="none" spc="0" normalizeH="0" baseline="0" noProof="0" dirty="0" smtClean="0">
                <a:ln>
                  <a:noFill/>
                </a:ln>
                <a:solidFill>
                  <a:prstClr val="white"/>
                </a:solidFill>
                <a:effectLst/>
                <a:uLnTx/>
                <a:uFillTx/>
                <a:latin typeface="Cambria" panose="02040503050406030204" pitchFamily="18" charset="0"/>
              </a:rPr>
              <a:t> Fragmentation</a:t>
            </a:r>
            <a:r>
              <a:rPr lang="en-US" sz="2400" dirty="0" smtClean="0">
                <a:solidFill>
                  <a:prstClr val="white"/>
                </a:solidFill>
                <a:latin typeface="Cambria" panose="02040503050406030204" pitchFamily="18" charset="0"/>
              </a:rPr>
              <a:t>, </a:t>
            </a:r>
            <a:r>
              <a:rPr kumimoji="0" lang="en-US" sz="2400" b="0" u="none" strike="noStrike" kern="1200" cap="none" spc="0" normalizeH="0" baseline="0" noProof="0" dirty="0" smtClean="0">
                <a:ln>
                  <a:noFill/>
                </a:ln>
                <a:solidFill>
                  <a:prstClr val="white"/>
                </a:solidFill>
                <a:effectLst/>
                <a:uLnTx/>
                <a:uFillTx/>
                <a:latin typeface="Cambria" panose="02040503050406030204" pitchFamily="18" charset="0"/>
              </a:rPr>
              <a:t>“Dead </a:t>
            </a:r>
            <a:r>
              <a:rPr kumimoji="0" lang="en-US" sz="2400" b="0" u="none" strike="noStrike" kern="1200" cap="none" spc="0" normalizeH="0" baseline="0" noProof="0" dirty="0">
                <a:ln>
                  <a:noFill/>
                </a:ln>
                <a:solidFill>
                  <a:prstClr val="white"/>
                </a:solidFill>
                <a:effectLst/>
                <a:uLnTx/>
                <a:uFillTx/>
                <a:latin typeface="Cambria" panose="02040503050406030204" pitchFamily="18" charset="0"/>
              </a:rPr>
              <a:t>zones” </a:t>
            </a:r>
            <a:r>
              <a:rPr kumimoji="0" lang="en-US" sz="2400" b="0" u="none" strike="noStrike" kern="1200" cap="none" spc="0" normalizeH="0" baseline="0" noProof="0" dirty="0" smtClean="0">
                <a:ln>
                  <a:noFill/>
                </a:ln>
                <a:solidFill>
                  <a:prstClr val="white"/>
                </a:solidFill>
                <a:effectLst/>
                <a:uLnTx/>
                <a:uFillTx/>
                <a:latin typeface="Cambria" panose="02040503050406030204" pitchFamily="18" charset="0"/>
              </a:rPr>
              <a:t>due </a:t>
            </a:r>
            <a:r>
              <a:rPr kumimoji="0" lang="en-US" sz="2400" b="0" u="none" strike="noStrike" kern="1200" cap="none" spc="0" normalizeH="0" baseline="0" noProof="0" dirty="0">
                <a:ln>
                  <a:noFill/>
                </a:ln>
                <a:solidFill>
                  <a:prstClr val="white"/>
                </a:solidFill>
                <a:effectLst/>
                <a:uLnTx/>
                <a:uFillTx/>
                <a:latin typeface="Cambria" panose="02040503050406030204" pitchFamily="18" charset="0"/>
              </a:rPr>
              <a:t>to plant die </a:t>
            </a:r>
            <a:r>
              <a:rPr kumimoji="0" lang="en-US" sz="2400" b="0" u="none" strike="noStrike" kern="1200" cap="none" spc="0" normalizeH="0" baseline="0" noProof="0" dirty="0" smtClean="0">
                <a:ln>
                  <a:noFill/>
                </a:ln>
                <a:solidFill>
                  <a:prstClr val="white"/>
                </a:solidFill>
                <a:effectLst/>
                <a:uLnTx/>
                <a:uFillTx/>
                <a:latin typeface="Cambria" panose="02040503050406030204" pitchFamily="18" charset="0"/>
              </a:rPr>
              <a:t>offs</a:t>
            </a:r>
            <a:r>
              <a:rPr lang="en-US" sz="2400" dirty="0" smtClean="0">
                <a:solidFill>
                  <a:prstClr val="white"/>
                </a:solidFill>
                <a:latin typeface="Cambria" panose="02040503050406030204" pitchFamily="18" charset="0"/>
              </a:rPr>
              <a:t>, </a:t>
            </a:r>
            <a:r>
              <a:rPr kumimoji="0" lang="en-US" sz="2400" b="0" u="none" strike="noStrike" kern="1200" cap="none" spc="0" normalizeH="0" baseline="0" noProof="0" dirty="0" smtClean="0">
                <a:ln>
                  <a:noFill/>
                </a:ln>
                <a:solidFill>
                  <a:prstClr val="white"/>
                </a:solidFill>
                <a:effectLst/>
                <a:uLnTx/>
                <a:uFillTx/>
                <a:latin typeface="Cambria" panose="02040503050406030204" pitchFamily="18" charset="0"/>
              </a:rPr>
              <a:t>Clogs </a:t>
            </a:r>
            <a:r>
              <a:rPr kumimoji="0" lang="en-US" sz="2400" b="0" u="none" strike="noStrike" kern="1200" cap="none" spc="0" normalizeH="0" baseline="0" noProof="0" dirty="0">
                <a:ln>
                  <a:noFill/>
                </a:ln>
                <a:solidFill>
                  <a:prstClr val="white"/>
                </a:solidFill>
                <a:effectLst/>
                <a:uLnTx/>
                <a:uFillTx/>
                <a:latin typeface="Cambria" panose="02040503050406030204" pitchFamily="18" charset="0"/>
              </a:rPr>
              <a:t>water ways and impairs recreational </a:t>
            </a:r>
            <a:r>
              <a:rPr kumimoji="0" lang="en-US" sz="2400" b="0" u="none" strike="noStrike" kern="1200" cap="none" spc="0" normalizeH="0" baseline="0" noProof="0" dirty="0" smtClean="0">
                <a:ln>
                  <a:noFill/>
                </a:ln>
                <a:solidFill>
                  <a:prstClr val="white"/>
                </a:solidFill>
                <a:effectLst/>
                <a:uLnTx/>
                <a:uFillTx/>
                <a:latin typeface="Cambria" panose="02040503050406030204" pitchFamily="18" charset="0"/>
              </a:rPr>
              <a:t>activities,</a:t>
            </a:r>
            <a:r>
              <a:rPr kumimoji="0" lang="en-US" sz="2400" b="0" u="none" strike="noStrike" kern="1200" cap="none" spc="0" normalizeH="0" noProof="0" dirty="0" smtClean="0">
                <a:ln>
                  <a:noFill/>
                </a:ln>
                <a:solidFill>
                  <a:prstClr val="white"/>
                </a:solidFill>
                <a:effectLst/>
                <a:uLnTx/>
                <a:uFillTx/>
                <a:latin typeface="Cambria" panose="02040503050406030204" pitchFamily="18" charset="0"/>
              </a:rPr>
              <a:t> </a:t>
            </a:r>
            <a:r>
              <a:rPr kumimoji="0" lang="en-US" sz="2400" b="0" u="none" strike="noStrike" kern="1200" cap="none" spc="0" normalizeH="0" baseline="0" noProof="0" dirty="0" smtClean="0">
                <a:ln>
                  <a:noFill/>
                </a:ln>
                <a:solidFill>
                  <a:prstClr val="white"/>
                </a:solidFill>
                <a:effectLst/>
                <a:uLnTx/>
                <a:uFillTx/>
                <a:latin typeface="Cambria" panose="02040503050406030204" pitchFamily="18" charset="0"/>
              </a:rPr>
              <a:t>Causes </a:t>
            </a:r>
            <a:r>
              <a:rPr kumimoji="0" lang="en-US" sz="2400" b="0" u="none" strike="noStrike" kern="1200" cap="none" spc="0" normalizeH="0" baseline="0" noProof="0" dirty="0">
                <a:ln>
                  <a:noFill/>
                </a:ln>
                <a:solidFill>
                  <a:prstClr val="white"/>
                </a:solidFill>
                <a:effectLst/>
                <a:uLnTx/>
                <a:uFillTx/>
                <a:latin typeface="Cambria" panose="02040503050406030204" pitchFamily="18" charset="0"/>
              </a:rPr>
              <a:t>high recreation-oriented financial losses and lowered property values. </a:t>
            </a:r>
          </a:p>
        </p:txBody>
      </p:sp>
      <p:sp>
        <p:nvSpPr>
          <p:cNvPr id="8" name="TextBox 7"/>
          <p:cNvSpPr txBox="1"/>
          <p:nvPr/>
        </p:nvSpPr>
        <p:spPr>
          <a:xfrm>
            <a:off x="467832" y="4121398"/>
            <a:ext cx="6093037" cy="1938992"/>
          </a:xfrm>
          <a:prstGeom prst="rect">
            <a:avLst/>
          </a:prstGeom>
          <a:noFill/>
        </p:spPr>
        <p:txBody>
          <a:bodyPr wrap="square" rtlCol="0">
            <a:spAutoFit/>
          </a:bodyPr>
          <a:lstStyle/>
          <a:p>
            <a:pPr lvl="0" algn="ctr">
              <a:defRPr/>
            </a:pPr>
            <a:r>
              <a:rPr lang="en-US" sz="2400" b="1" dirty="0">
                <a:solidFill>
                  <a:prstClr val="white"/>
                </a:solidFill>
                <a:latin typeface="Cambria" panose="02040503050406030204" pitchFamily="18" charset="0"/>
              </a:rPr>
              <a:t>Suggested</a:t>
            </a:r>
            <a:r>
              <a:rPr kumimoji="0" lang="en-US" sz="2400" b="1" u="none" strike="noStrike" kern="1200" cap="none" spc="0" normalizeH="0" baseline="0" noProof="0" dirty="0" smtClean="0">
                <a:ln>
                  <a:noFill/>
                </a:ln>
                <a:solidFill>
                  <a:prstClr val="white"/>
                </a:solidFill>
                <a:effectLst/>
                <a:uLnTx/>
                <a:uFillTx/>
                <a:latin typeface="Cambria" panose="02040503050406030204" pitchFamily="18" charset="0"/>
              </a:rPr>
              <a:t> </a:t>
            </a:r>
            <a:r>
              <a:rPr kumimoji="0" lang="en-US" sz="2400" b="1" u="none" strike="noStrike" kern="1200" cap="none" spc="0" normalizeH="0" baseline="0" noProof="0" dirty="0">
                <a:ln>
                  <a:noFill/>
                </a:ln>
                <a:solidFill>
                  <a:prstClr val="white"/>
                </a:solidFill>
                <a:effectLst/>
                <a:uLnTx/>
                <a:uFillTx/>
                <a:latin typeface="Cambria" panose="02040503050406030204" pitchFamily="18" charset="0"/>
              </a:rPr>
              <a:t>Control:  </a:t>
            </a:r>
          </a:p>
          <a:p>
            <a:pPr lvl="0" algn="ctr"/>
            <a:r>
              <a:rPr lang="en-US" sz="2400" dirty="0">
                <a:solidFill>
                  <a:prstClr val="white"/>
                </a:solidFill>
                <a:latin typeface="Cambria" panose="02040503050406030204" pitchFamily="18" charset="0"/>
              </a:rPr>
              <a:t>A variety of control methods used nationwide to </a:t>
            </a:r>
            <a:r>
              <a:rPr lang="en-US" sz="2400" dirty="0" smtClean="0">
                <a:solidFill>
                  <a:prstClr val="white"/>
                </a:solidFill>
                <a:latin typeface="Cambria" panose="02040503050406030204" pitchFamily="18" charset="0"/>
              </a:rPr>
              <a:t>manage; </a:t>
            </a:r>
            <a:r>
              <a:rPr lang="en-US" sz="2400" dirty="0">
                <a:solidFill>
                  <a:prstClr val="white"/>
                </a:solidFill>
                <a:latin typeface="Cambria" panose="02040503050406030204" pitchFamily="18" charset="0"/>
              </a:rPr>
              <a:t>Hand-pulling</a:t>
            </a:r>
            <a:r>
              <a:rPr kumimoji="0" lang="en-US" sz="2400" b="0" u="none" strike="noStrike" kern="1200" cap="none" spc="0" normalizeH="0" baseline="0" noProof="0" dirty="0">
                <a:ln>
                  <a:noFill/>
                </a:ln>
                <a:solidFill>
                  <a:prstClr val="white"/>
                </a:solidFill>
                <a:effectLst/>
                <a:uLnTx/>
                <a:uFillTx/>
                <a:latin typeface="Cambria" panose="02040503050406030204" pitchFamily="18" charset="0"/>
              </a:rPr>
              <a:t>; benthic barriers; aquatic herbicides </a:t>
            </a:r>
            <a:r>
              <a:rPr lang="en-US" sz="2400" dirty="0">
                <a:solidFill>
                  <a:prstClr val="white"/>
                </a:solidFill>
                <a:latin typeface="Cambria" panose="02040503050406030204" pitchFamily="18" charset="0"/>
              </a:rPr>
              <a:t>(</a:t>
            </a:r>
            <a:r>
              <a:rPr kumimoji="0" lang="en-US" sz="2400" b="0" u="none" strike="noStrike" kern="1200" cap="none" spc="0" normalizeH="0" baseline="0" noProof="0" dirty="0" smtClean="0">
                <a:ln>
                  <a:noFill/>
                </a:ln>
                <a:solidFill>
                  <a:prstClr val="white"/>
                </a:solidFill>
                <a:effectLst/>
                <a:uLnTx/>
                <a:uFillTx/>
                <a:latin typeface="Cambria" panose="02040503050406030204" pitchFamily="18" charset="0"/>
              </a:rPr>
              <a:t>with permit) </a:t>
            </a:r>
            <a:r>
              <a:rPr kumimoji="0" lang="en-US" sz="2400" b="0" u="none" strike="noStrike" kern="1200" cap="none" spc="0" normalizeH="0" baseline="0" noProof="0" dirty="0">
                <a:ln>
                  <a:noFill/>
                </a:ln>
                <a:solidFill>
                  <a:prstClr val="white"/>
                </a:solidFill>
                <a:effectLst/>
                <a:uLnTx/>
                <a:uFillTx/>
                <a:latin typeface="Cambria" panose="02040503050406030204" pitchFamily="18" charset="0"/>
              </a:rPr>
              <a:t>and biological </a:t>
            </a:r>
            <a:r>
              <a:rPr kumimoji="0" lang="en-US" sz="2400" b="0" u="none" strike="noStrike" kern="1200" cap="none" spc="0" normalizeH="0" baseline="0" noProof="0" dirty="0" smtClean="0">
                <a:ln>
                  <a:noFill/>
                </a:ln>
                <a:solidFill>
                  <a:prstClr val="white"/>
                </a:solidFill>
                <a:effectLst/>
                <a:uLnTx/>
                <a:uFillTx/>
                <a:latin typeface="Cambria" panose="02040503050406030204" pitchFamily="18" charset="0"/>
              </a:rPr>
              <a:t>controls.</a:t>
            </a:r>
            <a:endParaRPr kumimoji="0" lang="en-US" sz="2400" b="0" u="none" strike="noStrike" kern="1200" cap="none" spc="0" normalizeH="0" baseline="0" noProof="0" dirty="0">
              <a:ln>
                <a:noFill/>
              </a:ln>
              <a:solidFill>
                <a:prstClr val="white"/>
              </a:solidFill>
              <a:effectLst/>
              <a:uLnTx/>
              <a:uFillTx/>
              <a:latin typeface="Cambria" panose="02040503050406030204" pitchFamily="18" charset="0"/>
            </a:endParaRPr>
          </a:p>
        </p:txBody>
      </p:sp>
      <p:pic>
        <p:nvPicPr>
          <p:cNvPr id="2" name="Picture 1"/>
          <p:cNvPicPr>
            <a:picLocks noChangeAspect="1"/>
          </p:cNvPicPr>
          <p:nvPr/>
        </p:nvPicPr>
        <p:blipFill rotWithShape="1">
          <a:blip r:embed="rId3"/>
          <a:srcRect l="5782" t="16929" r="4731" b="8320"/>
          <a:stretch/>
        </p:blipFill>
        <p:spPr>
          <a:xfrm>
            <a:off x="6843565" y="998513"/>
            <a:ext cx="4937760" cy="5008503"/>
          </a:xfrm>
          <a:prstGeom prst="rect">
            <a:avLst/>
          </a:prstGeom>
        </p:spPr>
      </p:pic>
    </p:spTree>
    <p:extLst>
      <p:ext uri="{BB962C8B-B14F-4D97-AF65-F5344CB8AC3E}">
        <p14:creationId xmlns:p14="http://schemas.microsoft.com/office/powerpoint/2010/main" val="300020864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675086" y="164543"/>
            <a:ext cx="8764314" cy="932973"/>
          </a:xfrm>
          <a:prstGeom prst="rect">
            <a:avLst/>
          </a:prstGeom>
          <a:noFill/>
        </p:spPr>
        <p:txBody>
          <a:bodyPr/>
          <a:lstStyle>
            <a:lvl1pPr algn="ctr" defTabSz="914293" rtl="0" eaLnBrk="1" latinLnBrk="0" hangingPunct="1">
              <a:spcBef>
                <a:spcPct val="0"/>
              </a:spcBef>
              <a:buNone/>
              <a:defRPr sz="4400" kern="1200">
                <a:solidFill>
                  <a:schemeClr val="tx1"/>
                </a:solidFill>
                <a:latin typeface="+mj-lt"/>
                <a:ea typeface="+mj-ea"/>
                <a:cs typeface="+mj-cs"/>
              </a:defRPr>
            </a:lvl1pPr>
          </a:lstStyle>
          <a:p>
            <a:pPr marL="0" marR="0" lvl="0" indent="0" algn="ctr" defTabSz="914293"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smtClean="0">
                <a:ln>
                  <a:noFill/>
                </a:ln>
                <a:solidFill>
                  <a:prstClr val="white"/>
                </a:solidFill>
                <a:effectLst/>
                <a:uLnTx/>
                <a:uFillTx/>
                <a:latin typeface="Cambria" panose="02040503050406030204" pitchFamily="18" charset="0"/>
                <a:ea typeface="+mj-ea"/>
                <a:cs typeface="+mj-cs"/>
              </a:rPr>
              <a:t>Hydrilla </a:t>
            </a:r>
            <a:r>
              <a:rPr kumimoji="0" lang="en-US" sz="4000" b="0" i="1" u="none" strike="noStrike" kern="1200" cap="none" spc="0" normalizeH="0" baseline="0" noProof="0" dirty="0" smtClean="0">
                <a:ln>
                  <a:noFill/>
                </a:ln>
                <a:solidFill>
                  <a:prstClr val="white"/>
                </a:solidFill>
                <a:effectLst/>
                <a:uLnTx/>
                <a:uFillTx/>
                <a:latin typeface="Cambria" panose="02040503050406030204" pitchFamily="18" charset="0"/>
                <a:ea typeface="+mj-ea"/>
                <a:cs typeface="+mj-cs"/>
              </a:rPr>
              <a:t>(Hydrilla </a:t>
            </a:r>
            <a:r>
              <a:rPr kumimoji="0" lang="en-US" sz="4000" b="0" i="1" u="none" strike="noStrike" kern="1200" cap="none" spc="0" normalizeH="0" baseline="0" noProof="0" dirty="0" err="1" smtClean="0">
                <a:ln>
                  <a:noFill/>
                </a:ln>
                <a:solidFill>
                  <a:prstClr val="white"/>
                </a:solidFill>
                <a:effectLst/>
                <a:uLnTx/>
                <a:uFillTx/>
                <a:latin typeface="Cambria" panose="02040503050406030204" pitchFamily="18" charset="0"/>
                <a:ea typeface="+mj-ea"/>
                <a:cs typeface="+mj-cs"/>
              </a:rPr>
              <a:t>verticillata</a:t>
            </a:r>
            <a:r>
              <a:rPr kumimoji="0" lang="en-US" sz="4000" b="0" i="1" u="none" strike="noStrike" kern="1200" cap="none" spc="0" normalizeH="0" baseline="0" noProof="0" dirty="0" smtClean="0">
                <a:ln>
                  <a:noFill/>
                </a:ln>
                <a:solidFill>
                  <a:prstClr val="white"/>
                </a:solidFill>
                <a:effectLst/>
                <a:uLnTx/>
                <a:uFillTx/>
                <a:latin typeface="Cambria" panose="02040503050406030204" pitchFamily="18" charset="0"/>
                <a:ea typeface="+mj-ea"/>
                <a:cs typeface="+mj-cs"/>
              </a:rPr>
              <a:t>)</a:t>
            </a:r>
            <a:endParaRPr kumimoji="0" lang="en-US" sz="4000" b="0" i="1" u="none" strike="noStrike" kern="1200" cap="none" spc="0" normalizeH="0" baseline="0" noProof="0" dirty="0">
              <a:ln>
                <a:noFill/>
              </a:ln>
              <a:solidFill>
                <a:prstClr val="white"/>
              </a:solidFill>
              <a:effectLst/>
              <a:uLnTx/>
              <a:uFillTx/>
              <a:latin typeface="Cambria" panose="02040503050406030204" pitchFamily="18" charset="0"/>
              <a:ea typeface="+mj-ea"/>
              <a:cs typeface="+mj-cs"/>
            </a:endParaRPr>
          </a:p>
        </p:txBody>
      </p:sp>
      <p:sp>
        <p:nvSpPr>
          <p:cNvPr id="5" name="TextBox 4"/>
          <p:cNvSpPr txBox="1"/>
          <p:nvPr/>
        </p:nvSpPr>
        <p:spPr>
          <a:xfrm>
            <a:off x="754628" y="917989"/>
            <a:ext cx="537647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u="none" strike="noStrike" kern="1200" cap="none" spc="0" normalizeH="0" baseline="0" noProof="0" dirty="0">
                <a:ln>
                  <a:noFill/>
                </a:ln>
                <a:solidFill>
                  <a:prstClr val="white"/>
                </a:solidFill>
                <a:effectLst/>
                <a:uLnTx/>
                <a:uFillTx/>
                <a:latin typeface="Cambria" panose="02040503050406030204" pitchFamily="18" charset="0"/>
                <a:ea typeface="+mn-ea"/>
                <a:cs typeface="+mn-cs"/>
              </a:rPr>
              <a:t>Native Range/ </a:t>
            </a:r>
            <a:r>
              <a:rPr kumimoji="0" lang="en-US" sz="2400" b="1" u="none" strike="noStrike" kern="1200" cap="none" spc="0" normalizeH="0" baseline="0" noProof="0" dirty="0" smtClean="0">
                <a:ln>
                  <a:noFill/>
                </a:ln>
                <a:solidFill>
                  <a:prstClr val="white"/>
                </a:solidFill>
                <a:effectLst/>
                <a:uLnTx/>
                <a:uFillTx/>
                <a:latin typeface="Cambria" panose="02040503050406030204" pitchFamily="18" charset="0"/>
                <a:ea typeface="+mn-ea"/>
                <a:cs typeface="+mn-cs"/>
              </a:rPr>
              <a:t>Introduction: </a:t>
            </a:r>
            <a:endParaRPr kumimoji="0" lang="en-US" sz="2400" b="1"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Indian subcontinent, Korea/Imported </a:t>
            </a:r>
          </a:p>
        </p:txBody>
      </p:sp>
      <p:sp>
        <p:nvSpPr>
          <p:cNvPr id="7" name="TextBox 6"/>
          <p:cNvSpPr txBox="1"/>
          <p:nvPr/>
        </p:nvSpPr>
        <p:spPr>
          <a:xfrm>
            <a:off x="86345" y="1914891"/>
            <a:ext cx="6713040"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u="none" strike="noStrike" kern="1200" cap="none" spc="0" normalizeH="0" baseline="0" noProof="0" dirty="0">
                <a:ln>
                  <a:noFill/>
                </a:ln>
                <a:solidFill>
                  <a:prstClr val="white"/>
                </a:solidFill>
                <a:effectLst/>
                <a:uLnTx/>
                <a:uFillTx/>
                <a:latin typeface="Cambria" panose="02040503050406030204" pitchFamily="18" charset="0"/>
                <a:ea typeface="+mn-ea"/>
                <a:cs typeface="+mn-cs"/>
              </a:rPr>
              <a:t>Ecological Threat: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u="none" strike="noStrike" kern="1200" cap="none" spc="0" normalizeH="0" baseline="0" noProof="0" dirty="0" smtClean="0">
                <a:ln>
                  <a:noFill/>
                </a:ln>
                <a:solidFill>
                  <a:prstClr val="white"/>
                </a:solidFill>
                <a:effectLst/>
                <a:uLnTx/>
                <a:uFillTx/>
                <a:latin typeface="Cambria" panose="02040503050406030204" pitchFamily="18" charset="0"/>
                <a:ea typeface="+mn-ea"/>
                <a:cs typeface="+mn-cs"/>
              </a:rPr>
              <a:t>Aggressively </a:t>
            </a:r>
            <a:r>
              <a:rPr kumimoji="0" lang="en-US" sz="2400" b="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spreads and </a:t>
            </a:r>
            <a:r>
              <a:rPr kumimoji="0" lang="en-US" sz="2400" b="0" u="none" strike="noStrike" kern="1200" cap="none" spc="0" normalizeH="0" baseline="0" noProof="0" dirty="0" smtClean="0">
                <a:ln>
                  <a:noFill/>
                </a:ln>
                <a:solidFill>
                  <a:prstClr val="white"/>
                </a:solidFill>
                <a:effectLst/>
                <a:uLnTx/>
                <a:uFillTx/>
                <a:latin typeface="Cambria" panose="02040503050406030204" pitchFamily="18" charset="0"/>
                <a:ea typeface="+mn-ea"/>
                <a:cs typeface="+mn-cs"/>
              </a:rPr>
              <a:t>dominates </a:t>
            </a:r>
            <a:r>
              <a:rPr kumimoji="0" lang="en-US" sz="2400" b="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native, beneficial, aquatic </a:t>
            </a:r>
            <a:r>
              <a:rPr kumimoji="0" lang="en-US" sz="2400" b="0" u="none" strike="noStrike" kern="1200" cap="none" spc="0" normalizeH="0" baseline="0" noProof="0" dirty="0" smtClean="0">
                <a:ln>
                  <a:noFill/>
                </a:ln>
                <a:solidFill>
                  <a:prstClr val="white"/>
                </a:solidFill>
                <a:effectLst/>
                <a:uLnTx/>
                <a:uFillTx/>
                <a:latin typeface="Cambria" panose="02040503050406030204" pitchFamily="18" charset="0"/>
                <a:ea typeface="+mn-ea"/>
                <a:cs typeface="+mn-cs"/>
              </a:rPr>
              <a:t>plants.</a:t>
            </a:r>
            <a:r>
              <a:rPr kumimoji="0" lang="en-US" sz="2400" b="0" u="none" strike="noStrike" kern="1200" cap="none" spc="0" normalizeH="0" noProof="0" dirty="0" smtClean="0">
                <a:ln>
                  <a:noFill/>
                </a:ln>
                <a:solidFill>
                  <a:prstClr val="white"/>
                </a:solidFill>
                <a:effectLst/>
                <a:uLnTx/>
                <a:uFillTx/>
                <a:latin typeface="Cambria" panose="02040503050406030204" pitchFamily="18" charset="0"/>
                <a:ea typeface="+mn-ea"/>
                <a:cs typeface="+mn-cs"/>
              </a:rPr>
              <a:t> </a:t>
            </a:r>
            <a:r>
              <a:rPr kumimoji="0" lang="en-US" sz="2400" b="0" u="none" strike="noStrike" kern="1200" cap="none" spc="0" normalizeH="0" baseline="0" noProof="0" dirty="0" smtClean="0">
                <a:ln>
                  <a:noFill/>
                </a:ln>
                <a:solidFill>
                  <a:prstClr val="white"/>
                </a:solidFill>
                <a:effectLst/>
                <a:uLnTx/>
                <a:uFillTx/>
                <a:latin typeface="Cambria" panose="02040503050406030204" pitchFamily="18" charset="0"/>
                <a:ea typeface="+mn-ea"/>
                <a:cs typeface="+mn-cs"/>
              </a:rPr>
              <a:t>Renders </a:t>
            </a:r>
            <a:r>
              <a:rPr kumimoji="0" lang="en-US" sz="2400" b="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surface waters unusable for </a:t>
            </a:r>
            <a:r>
              <a:rPr kumimoji="0" lang="en-US" sz="2400" b="0" u="none" strike="noStrike" kern="1200" cap="none" spc="0" normalizeH="0" baseline="0" noProof="0" dirty="0" smtClean="0">
                <a:ln>
                  <a:noFill/>
                </a:ln>
                <a:solidFill>
                  <a:prstClr val="white"/>
                </a:solidFill>
                <a:effectLst/>
                <a:uLnTx/>
                <a:uFillTx/>
                <a:latin typeface="Cambria" panose="02040503050406030204" pitchFamily="18" charset="0"/>
                <a:ea typeface="+mn-ea"/>
                <a:cs typeface="+mn-cs"/>
              </a:rPr>
              <a:t>recreation </a:t>
            </a:r>
            <a:r>
              <a:rPr kumimoji="0" lang="en-US" sz="2400" b="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and </a:t>
            </a:r>
            <a:r>
              <a:rPr kumimoji="0" lang="en-US" sz="2400" b="0" u="none" strike="noStrike" kern="1200" cap="none" spc="0" normalizeH="0" baseline="0" noProof="0" dirty="0" smtClean="0">
                <a:ln>
                  <a:noFill/>
                </a:ln>
                <a:solidFill>
                  <a:prstClr val="white"/>
                </a:solidFill>
                <a:effectLst/>
                <a:uLnTx/>
                <a:uFillTx/>
                <a:latin typeface="Cambria" panose="02040503050406030204" pitchFamily="18" charset="0"/>
                <a:ea typeface="+mn-ea"/>
                <a:cs typeface="+mn-cs"/>
              </a:rPr>
              <a:t>fishing.</a:t>
            </a:r>
            <a:r>
              <a:rPr kumimoji="0" lang="en-US" sz="2400" b="0" u="none" strike="noStrike" kern="1200" cap="none" spc="0" normalizeH="0" noProof="0" dirty="0" smtClean="0">
                <a:ln>
                  <a:noFill/>
                </a:ln>
                <a:solidFill>
                  <a:prstClr val="white"/>
                </a:solidFill>
                <a:effectLst/>
                <a:uLnTx/>
                <a:uFillTx/>
                <a:latin typeface="Cambria" panose="02040503050406030204" pitchFamily="18" charset="0"/>
                <a:ea typeface="+mn-ea"/>
                <a:cs typeface="+mn-cs"/>
              </a:rPr>
              <a:t> </a:t>
            </a:r>
            <a:r>
              <a:rPr kumimoji="0" lang="en-US" sz="2400" b="0" u="none" strike="noStrike" kern="1200" cap="none" spc="0" normalizeH="0" baseline="0" noProof="0" dirty="0" smtClean="0">
                <a:ln>
                  <a:noFill/>
                </a:ln>
                <a:solidFill>
                  <a:prstClr val="white"/>
                </a:solidFill>
                <a:effectLst/>
                <a:uLnTx/>
                <a:uFillTx/>
                <a:latin typeface="Cambria" panose="02040503050406030204" pitchFamily="18" charset="0"/>
                <a:ea typeface="+mn-ea"/>
                <a:cs typeface="+mn-cs"/>
              </a:rPr>
              <a:t>Winter </a:t>
            </a:r>
            <a:r>
              <a:rPr kumimoji="0" lang="en-US" sz="2400" b="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dieback may reduce dissolved oxygen levels.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17" name="Rectangle 16"/>
          <p:cNvSpPr/>
          <p:nvPr/>
        </p:nvSpPr>
        <p:spPr>
          <a:xfrm>
            <a:off x="109560" y="4082817"/>
            <a:ext cx="6567688" cy="2308324"/>
          </a:xfrm>
          <a:prstGeom prst="rect">
            <a:avLst/>
          </a:prstGeom>
          <a:noFill/>
        </p:spPr>
        <p:txBody>
          <a:bodyPr wrap="square">
            <a:spAutoFit/>
          </a:bodyPr>
          <a:lstStyle/>
          <a:p>
            <a:pPr lvl="0" algn="ctr">
              <a:defRPr/>
            </a:pPr>
            <a:r>
              <a:rPr lang="en-US" sz="2400" b="1" dirty="0">
                <a:solidFill>
                  <a:prstClr val="white"/>
                </a:solidFill>
                <a:latin typeface="Cambria" panose="02040503050406030204" pitchFamily="18" charset="0"/>
              </a:rPr>
              <a:t>Suggested Control</a:t>
            </a:r>
            <a:r>
              <a:rPr kumimoji="0" lang="en-US" sz="2400" b="1" u="none" strike="noStrike" kern="1200" cap="none" spc="0" normalizeH="0" baseline="0" noProof="0" dirty="0">
                <a:ln>
                  <a:noFill/>
                </a:ln>
                <a:solidFill>
                  <a:prstClr val="white"/>
                </a:solidFill>
                <a:effectLst/>
                <a:uLnTx/>
                <a:uFillTx/>
                <a:latin typeface="Cambria" panose="02040503050406030204" pitchFamily="18" charset="0"/>
                <a:ea typeface="+mn-ea"/>
                <a:cs typeface="+mn-cs"/>
              </a:rPr>
              <a:t>: </a:t>
            </a:r>
          </a:p>
          <a:p>
            <a:pPr lvl="0" algn="ctr">
              <a:defRPr/>
            </a:pPr>
            <a:r>
              <a:rPr kumimoji="0" lang="en-US" sz="2400" b="0" u="none" strike="noStrike" kern="1200" cap="none" spc="0" normalizeH="0" baseline="0" noProof="0" dirty="0" smtClean="0">
                <a:ln>
                  <a:noFill/>
                </a:ln>
                <a:solidFill>
                  <a:prstClr val="white"/>
                </a:solidFill>
                <a:effectLst/>
                <a:uLnTx/>
                <a:uFillTx/>
                <a:latin typeface="Cambria" panose="02040503050406030204" pitchFamily="18" charset="0"/>
                <a:ea typeface="+mn-ea"/>
                <a:cs typeface="+mn-cs"/>
              </a:rPr>
              <a:t>Herbicide </a:t>
            </a:r>
            <a:r>
              <a:rPr lang="en-US" sz="2400" dirty="0" smtClean="0">
                <a:solidFill>
                  <a:prstClr val="white"/>
                </a:solidFill>
                <a:latin typeface="Cambria" panose="02040503050406030204" pitchFamily="18" charset="0"/>
              </a:rPr>
              <a:t>release </a:t>
            </a:r>
            <a:r>
              <a:rPr lang="en-US" sz="2400" dirty="0">
                <a:solidFill>
                  <a:prstClr val="white"/>
                </a:solidFill>
                <a:latin typeface="Cambria" panose="02040503050406030204" pitchFamily="18" charset="0"/>
              </a:rPr>
              <a:t>or injection of herbicide below the surface of the </a:t>
            </a:r>
            <a:r>
              <a:rPr lang="en-US" sz="2400" dirty="0" smtClean="0">
                <a:solidFill>
                  <a:prstClr val="white"/>
                </a:solidFill>
                <a:latin typeface="Cambria" panose="02040503050406030204" pitchFamily="18" charset="0"/>
              </a:rPr>
              <a:t>water are </a:t>
            </a:r>
            <a:r>
              <a:rPr kumimoji="0" lang="en-US" sz="2400" b="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common control methods  for Hydrilla. </a:t>
            </a:r>
            <a:r>
              <a:rPr kumimoji="0" lang="en-US" sz="2400" b="0" u="none" strike="noStrike" kern="1200" cap="none" spc="0" normalizeH="0" baseline="0" noProof="0" dirty="0" smtClean="0">
                <a:ln>
                  <a:noFill/>
                </a:ln>
                <a:solidFill>
                  <a:prstClr val="white"/>
                </a:solidFill>
                <a:effectLst/>
                <a:uLnTx/>
                <a:uFillTx/>
                <a:latin typeface="Cambria" panose="02040503050406030204" pitchFamily="18" charset="0"/>
                <a:ea typeface="+mn-ea"/>
                <a:cs typeface="+mn-cs"/>
              </a:rPr>
              <a:t>Mechanical harvesting</a:t>
            </a:r>
            <a:r>
              <a:rPr kumimoji="0" lang="en-US" sz="2400" b="0" u="none" strike="noStrike" kern="1200" cap="none" spc="0" normalizeH="0" noProof="0" dirty="0" smtClean="0">
                <a:ln>
                  <a:noFill/>
                </a:ln>
                <a:solidFill>
                  <a:prstClr val="white"/>
                </a:solidFill>
                <a:effectLst/>
                <a:uLnTx/>
                <a:uFillTx/>
                <a:latin typeface="Cambria" panose="02040503050406030204" pitchFamily="18" charset="0"/>
                <a:ea typeface="+mn-ea"/>
                <a:cs typeface="+mn-cs"/>
              </a:rPr>
              <a:t> of </a:t>
            </a:r>
            <a:r>
              <a:rPr lang="en-US" sz="2400" dirty="0" err="1">
                <a:solidFill>
                  <a:prstClr val="white"/>
                </a:solidFill>
                <a:latin typeface="Cambria" panose="02040503050406030204" pitchFamily="18" charset="0"/>
              </a:rPr>
              <a:t>H</a:t>
            </a:r>
            <a:r>
              <a:rPr kumimoji="0" lang="en-US" sz="2400" b="0" u="none" strike="noStrike" kern="1200" cap="none" spc="0" normalizeH="0" noProof="0" dirty="0" err="1" smtClean="0">
                <a:ln>
                  <a:noFill/>
                </a:ln>
                <a:solidFill>
                  <a:prstClr val="white"/>
                </a:solidFill>
                <a:effectLst/>
                <a:uLnTx/>
                <a:uFillTx/>
                <a:latin typeface="Cambria" panose="02040503050406030204" pitchFamily="18" charset="0"/>
                <a:ea typeface="+mn-ea"/>
                <a:cs typeface="+mn-cs"/>
              </a:rPr>
              <a:t>ydrilla</a:t>
            </a:r>
            <a:r>
              <a:rPr kumimoji="0" lang="en-US" sz="2400" b="0" u="none" strike="noStrike" kern="1200" cap="none" spc="0" normalizeH="0" noProof="0" dirty="0" smtClean="0">
                <a:ln>
                  <a:noFill/>
                </a:ln>
                <a:solidFill>
                  <a:prstClr val="white"/>
                </a:solidFill>
                <a:effectLst/>
                <a:uLnTx/>
                <a:uFillTx/>
                <a:latin typeface="Cambria" panose="02040503050406030204" pitchFamily="18" charset="0"/>
                <a:ea typeface="+mn-ea"/>
                <a:cs typeface="+mn-cs"/>
              </a:rPr>
              <a:t> is not recommended because fragmentation can contribute to spread.</a:t>
            </a:r>
            <a:endParaRPr kumimoji="0" lang="en-US" sz="2400" b="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5989" t="16923" r="6819" b="5983"/>
          <a:stretch/>
        </p:blipFill>
        <p:spPr>
          <a:xfrm>
            <a:off x="6676346" y="964881"/>
            <a:ext cx="4683512" cy="5029200"/>
          </a:xfrm>
          <a:prstGeom prst="rect">
            <a:avLst/>
          </a:prstGeom>
        </p:spPr>
      </p:pic>
    </p:spTree>
    <p:extLst>
      <p:ext uri="{BB962C8B-B14F-4D97-AF65-F5344CB8AC3E}">
        <p14:creationId xmlns:p14="http://schemas.microsoft.com/office/powerpoint/2010/main" val="106153015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9638" y="325005"/>
            <a:ext cx="1232452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prstClr val="white"/>
                </a:solidFill>
                <a:effectLst/>
                <a:uLnTx/>
                <a:uFillTx/>
                <a:latin typeface="Cambria" panose="02040503050406030204" pitchFamily="18" charset="0"/>
                <a:ea typeface="+mn-ea"/>
                <a:cs typeface="+mn-cs"/>
              </a:rPr>
              <a:t>New </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Zealand Mud </a:t>
            </a:r>
            <a:r>
              <a:rPr kumimoji="0" lang="en-US" sz="4000" b="1" i="0" u="none" strike="noStrike" kern="1200" cap="none" spc="0" normalizeH="0" baseline="0" noProof="0" dirty="0" smtClean="0">
                <a:ln>
                  <a:noFill/>
                </a:ln>
                <a:solidFill>
                  <a:prstClr val="white"/>
                </a:solidFill>
                <a:effectLst/>
                <a:uLnTx/>
                <a:uFillTx/>
                <a:latin typeface="Cambria" panose="02040503050406030204" pitchFamily="18" charset="0"/>
                <a:ea typeface="+mn-ea"/>
                <a:cs typeface="+mn-cs"/>
              </a:rPr>
              <a:t>Snail </a:t>
            </a:r>
            <a:r>
              <a:rPr kumimoji="0" lang="en-US" sz="4000" b="0" i="1" u="none" strike="noStrike" kern="1200" cap="none" spc="0" normalizeH="0" baseline="0" noProof="0" dirty="0" smtClean="0">
                <a:ln>
                  <a:noFill/>
                </a:ln>
                <a:solidFill>
                  <a:prstClr val="white"/>
                </a:solidFill>
                <a:effectLst/>
                <a:uLnTx/>
                <a:uFillTx/>
                <a:latin typeface="Cambria" panose="02040503050406030204" pitchFamily="18" charset="0"/>
                <a:ea typeface="+mn-ea"/>
                <a:cs typeface="+mn-cs"/>
              </a:rPr>
              <a:t>(</a:t>
            </a:r>
            <a:r>
              <a:rPr kumimoji="0" lang="en-US" sz="4000" b="0" i="1" u="none" strike="noStrike" kern="1200" cap="none" spc="0" normalizeH="0" baseline="0" noProof="0" dirty="0" err="1" smtClean="0">
                <a:ln>
                  <a:noFill/>
                </a:ln>
                <a:solidFill>
                  <a:prstClr val="white"/>
                </a:solidFill>
                <a:effectLst/>
                <a:uLnTx/>
                <a:uFillTx/>
                <a:latin typeface="Cambria" panose="02040503050406030204" pitchFamily="18" charset="0"/>
                <a:ea typeface="+mn-ea"/>
                <a:cs typeface="+mn-cs"/>
              </a:rPr>
              <a:t>Potamopyrgus</a:t>
            </a:r>
            <a:r>
              <a:rPr kumimoji="0" lang="en-US" sz="4000" b="0" i="1" u="none" strike="noStrike" kern="1200" cap="none" spc="0" normalizeH="0" baseline="0" noProof="0" dirty="0" smtClean="0">
                <a:ln>
                  <a:noFill/>
                </a:ln>
                <a:solidFill>
                  <a:prstClr val="white"/>
                </a:solidFill>
                <a:effectLst/>
                <a:uLnTx/>
                <a:uFillTx/>
                <a:latin typeface="Cambria" panose="02040503050406030204" pitchFamily="18" charset="0"/>
                <a:ea typeface="+mn-ea"/>
                <a:cs typeface="+mn-cs"/>
              </a:rPr>
              <a:t> </a:t>
            </a:r>
            <a:r>
              <a:rPr kumimoji="0" lang="en-US" sz="4000" b="0" i="1" u="none" strike="noStrike" kern="1200" cap="none" spc="0" normalizeH="0" baseline="0" noProof="0" dirty="0" err="1">
                <a:ln>
                  <a:noFill/>
                </a:ln>
                <a:solidFill>
                  <a:prstClr val="white"/>
                </a:solidFill>
                <a:effectLst/>
                <a:uLnTx/>
                <a:uFillTx/>
                <a:latin typeface="Cambria" panose="02040503050406030204" pitchFamily="18" charset="0"/>
                <a:ea typeface="+mn-ea"/>
                <a:cs typeface="+mn-cs"/>
              </a:rPr>
              <a:t>antipodarum</a:t>
            </a:r>
            <a:r>
              <a:rPr kumimoji="0" lang="en-US" sz="4000" b="0" i="1" u="none" strike="noStrike" kern="1200" cap="none" spc="0" normalizeH="0" baseline="0" noProof="0" dirty="0">
                <a:ln>
                  <a:noFill/>
                </a:ln>
                <a:solidFill>
                  <a:prstClr val="white"/>
                </a:solidFill>
                <a:effectLst/>
                <a:uLnTx/>
                <a:uFillTx/>
                <a:latin typeface="Cambria" panose="02040503050406030204" pitchFamily="18" charset="0"/>
                <a:ea typeface="+mn-ea"/>
                <a:cs typeface="+mn-cs"/>
              </a:rPr>
              <a:t>)</a:t>
            </a:r>
            <a:endPar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4" name="TextBox 3"/>
          <p:cNvSpPr txBox="1"/>
          <p:nvPr/>
        </p:nvSpPr>
        <p:spPr>
          <a:xfrm>
            <a:off x="5584556" y="2729392"/>
            <a:ext cx="6607444"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u="none" strike="noStrike" kern="1200" cap="none" spc="0" normalizeH="0" baseline="0" noProof="0" dirty="0">
                <a:ln>
                  <a:noFill/>
                </a:ln>
                <a:solidFill>
                  <a:prstClr val="white"/>
                </a:solidFill>
                <a:effectLst/>
                <a:uLnTx/>
                <a:uFillTx/>
                <a:latin typeface="Cambria" panose="02040503050406030204" pitchFamily="18" charset="0"/>
                <a:ea typeface="+mn-ea"/>
                <a:cs typeface="+mn-cs"/>
              </a:rPr>
              <a:t>Ecological </a:t>
            </a:r>
            <a:r>
              <a:rPr kumimoji="0" lang="en-US" sz="2400" b="1" u="none" strike="noStrike" kern="1200" cap="none" spc="0" normalizeH="0" baseline="0" noProof="0" dirty="0" smtClean="0">
                <a:ln>
                  <a:noFill/>
                </a:ln>
                <a:solidFill>
                  <a:prstClr val="white"/>
                </a:solidFill>
                <a:effectLst/>
                <a:uLnTx/>
                <a:uFillTx/>
                <a:latin typeface="Cambria" panose="02040503050406030204" pitchFamily="18" charset="0"/>
                <a:ea typeface="+mn-ea"/>
                <a:cs typeface="+mn-cs"/>
              </a:rPr>
              <a:t>Impacts: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u="none" strike="noStrike" kern="1200" cap="none" spc="0" normalizeH="0" baseline="0" noProof="0" dirty="0" smtClean="0">
                <a:ln>
                  <a:noFill/>
                </a:ln>
                <a:solidFill>
                  <a:prstClr val="white"/>
                </a:solidFill>
                <a:effectLst/>
                <a:uLnTx/>
                <a:uFillTx/>
                <a:latin typeface="Cambria" panose="02040503050406030204" pitchFamily="18" charset="0"/>
                <a:ea typeface="+mn-ea"/>
                <a:cs typeface="+mn-cs"/>
              </a:rPr>
              <a:t>Out-competes </a:t>
            </a:r>
            <a:r>
              <a:rPr kumimoji="0" lang="en-US" sz="2400" b="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native snail </a:t>
            </a:r>
            <a:r>
              <a:rPr kumimoji="0" lang="en-US" sz="2400" b="0" u="none" strike="noStrike" kern="1200" cap="none" spc="0" normalizeH="0" baseline="0" noProof="0" dirty="0" smtClean="0">
                <a:ln>
                  <a:noFill/>
                </a:ln>
                <a:solidFill>
                  <a:prstClr val="white"/>
                </a:solidFill>
                <a:effectLst/>
                <a:uLnTx/>
                <a:uFillTx/>
                <a:latin typeface="Cambria" panose="02040503050406030204" pitchFamily="18" charset="0"/>
                <a:ea typeface="+mn-ea"/>
                <a:cs typeface="+mn-cs"/>
              </a:rPr>
              <a:t>species,</a:t>
            </a:r>
            <a:r>
              <a:rPr kumimoji="0" lang="en-US" sz="2400" b="0" u="none" strike="noStrike" kern="1200" cap="none" spc="0" normalizeH="0" noProof="0" dirty="0" smtClean="0">
                <a:ln>
                  <a:noFill/>
                </a:ln>
                <a:solidFill>
                  <a:prstClr val="white"/>
                </a:solidFill>
                <a:effectLst/>
                <a:uLnTx/>
                <a:uFillTx/>
                <a:latin typeface="Cambria" panose="02040503050406030204" pitchFamily="18" charset="0"/>
                <a:ea typeface="+mn-ea"/>
                <a:cs typeface="+mn-cs"/>
              </a:rPr>
              <a:t> </a:t>
            </a:r>
            <a:r>
              <a:rPr kumimoji="0" lang="en-US" sz="2400" b="0" u="none" strike="noStrike" kern="1200" cap="none" spc="0" normalizeH="0" baseline="0" noProof="0" dirty="0" smtClean="0">
                <a:ln>
                  <a:noFill/>
                </a:ln>
                <a:solidFill>
                  <a:prstClr val="white"/>
                </a:solidFill>
                <a:effectLst/>
                <a:uLnTx/>
                <a:uFillTx/>
                <a:latin typeface="Cambria" panose="02040503050406030204" pitchFamily="18" charset="0"/>
                <a:ea typeface="+mn-ea"/>
                <a:cs typeface="+mn-cs"/>
              </a:rPr>
              <a:t>Reduces  biodiversity,</a:t>
            </a:r>
            <a:r>
              <a:rPr kumimoji="0" lang="en-US" sz="2400" b="0" u="none" strike="noStrike" kern="1200" cap="none" spc="0" normalizeH="0" noProof="0" dirty="0" smtClean="0">
                <a:ln>
                  <a:noFill/>
                </a:ln>
                <a:solidFill>
                  <a:prstClr val="white"/>
                </a:solidFill>
                <a:effectLst/>
                <a:uLnTx/>
                <a:uFillTx/>
                <a:latin typeface="Cambria" panose="02040503050406030204" pitchFamily="18" charset="0"/>
                <a:ea typeface="+mn-ea"/>
                <a:cs typeface="+mn-cs"/>
              </a:rPr>
              <a:t> </a:t>
            </a:r>
            <a:r>
              <a:rPr kumimoji="0" lang="en-US" sz="2400" b="0" u="none" strike="noStrike" kern="1200" cap="none" spc="0" normalizeH="0" baseline="0" noProof="0" dirty="0" smtClean="0">
                <a:ln>
                  <a:noFill/>
                </a:ln>
                <a:solidFill>
                  <a:prstClr val="white"/>
                </a:solidFill>
                <a:effectLst/>
                <a:uLnTx/>
                <a:uFillTx/>
                <a:latin typeface="Cambria" panose="02040503050406030204" pitchFamily="18" charset="0"/>
                <a:ea typeface="+mn-ea"/>
                <a:cs typeface="+mn-cs"/>
              </a:rPr>
              <a:t>Alters </a:t>
            </a:r>
            <a:r>
              <a:rPr kumimoji="0" lang="en-US" sz="2400" b="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nutrient </a:t>
            </a:r>
            <a:r>
              <a:rPr kumimoji="0" lang="en-US" sz="2400" b="0" u="none" strike="noStrike" kern="1200" cap="none" spc="0" normalizeH="0" baseline="0" noProof="0" dirty="0" smtClean="0">
                <a:ln>
                  <a:noFill/>
                </a:ln>
                <a:solidFill>
                  <a:prstClr val="white"/>
                </a:solidFill>
                <a:effectLst/>
                <a:uLnTx/>
                <a:uFillTx/>
                <a:latin typeface="Cambria" panose="02040503050406030204" pitchFamily="18" charset="0"/>
                <a:ea typeface="+mn-ea"/>
                <a:cs typeface="+mn-cs"/>
              </a:rPr>
              <a:t>flows,</a:t>
            </a:r>
            <a:r>
              <a:rPr kumimoji="0" lang="en-US" sz="2400" b="0" u="none" strike="noStrike" kern="1200" cap="none" spc="0" normalizeH="0" noProof="0" dirty="0" smtClean="0">
                <a:ln>
                  <a:noFill/>
                </a:ln>
                <a:solidFill>
                  <a:prstClr val="white"/>
                </a:solidFill>
                <a:effectLst/>
                <a:uLnTx/>
                <a:uFillTx/>
                <a:latin typeface="Cambria" panose="02040503050406030204" pitchFamily="18" charset="0"/>
                <a:ea typeface="+mn-ea"/>
                <a:cs typeface="+mn-cs"/>
              </a:rPr>
              <a:t> </a:t>
            </a:r>
            <a:r>
              <a:rPr kumimoji="0" lang="en-US" sz="2400" b="0" u="none" strike="noStrike" kern="1200" cap="none" spc="0" normalizeH="0" baseline="0" noProof="0" dirty="0" smtClean="0">
                <a:ln>
                  <a:noFill/>
                </a:ln>
                <a:solidFill>
                  <a:prstClr val="white"/>
                </a:solidFill>
                <a:effectLst/>
                <a:uLnTx/>
                <a:uFillTx/>
                <a:latin typeface="Cambria" panose="02040503050406030204" pitchFamily="18" charset="0"/>
                <a:ea typeface="+mn-ea"/>
                <a:cs typeface="+mn-cs"/>
              </a:rPr>
              <a:t>Damage  </a:t>
            </a:r>
            <a:r>
              <a:rPr kumimoji="0" lang="en-US" sz="2400" b="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piping of power and water facilities </a:t>
            </a:r>
            <a:r>
              <a:rPr kumimoji="0" lang="en-US" sz="2400" b="1" u="none" strike="noStrike" kern="1200" cap="none" spc="0" normalizeH="0" baseline="0" noProof="0" dirty="0">
                <a:ln>
                  <a:noFill/>
                </a:ln>
                <a:solidFill>
                  <a:prstClr val="white"/>
                </a:solidFill>
                <a:effectLst/>
                <a:uLnTx/>
                <a:uFillTx/>
                <a:latin typeface="Cambria" panose="02040503050406030204" pitchFamily="18" charset="0"/>
                <a:ea typeface="+mn-ea"/>
                <a:cs typeface="+mn-cs"/>
              </a:rPr>
              <a:t> </a:t>
            </a:r>
          </a:p>
        </p:txBody>
      </p:sp>
      <p:sp>
        <p:nvSpPr>
          <p:cNvPr id="5" name="TextBox 4"/>
          <p:cNvSpPr txBox="1"/>
          <p:nvPr/>
        </p:nvSpPr>
        <p:spPr>
          <a:xfrm>
            <a:off x="6102623" y="4467149"/>
            <a:ext cx="5941137" cy="1569660"/>
          </a:xfrm>
          <a:prstGeom prst="rect">
            <a:avLst/>
          </a:prstGeom>
          <a:noFill/>
        </p:spPr>
        <p:txBody>
          <a:bodyPr wrap="square" rtlCol="0">
            <a:spAutoFit/>
          </a:bodyPr>
          <a:lstStyle/>
          <a:p>
            <a:pPr lvl="0" algn="ctr">
              <a:defRPr/>
            </a:pPr>
            <a:r>
              <a:rPr lang="en-US" sz="2400" b="1" dirty="0">
                <a:solidFill>
                  <a:prstClr val="white"/>
                </a:solidFill>
                <a:latin typeface="Cambria" panose="02040503050406030204" pitchFamily="18" charset="0"/>
              </a:rPr>
              <a:t>Suggested Control</a:t>
            </a:r>
            <a:r>
              <a:rPr kumimoji="0" lang="en-US" sz="2400" b="1" u="none" strike="noStrike" kern="1200" cap="none" spc="0" normalizeH="0" baseline="0" noProof="0" dirty="0">
                <a:ln>
                  <a:noFill/>
                </a:ln>
                <a:solidFill>
                  <a:prstClr val="white"/>
                </a:solidFill>
                <a:effectLst/>
                <a:uLnTx/>
                <a:uFillTx/>
                <a:latin typeface="Cambria" panose="02040503050406030204" pitchFamily="18"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u="none" strike="noStrike" kern="1200" cap="none" spc="0" normalizeH="0" baseline="0" noProof="0" dirty="0" smtClean="0">
                <a:ln>
                  <a:noFill/>
                </a:ln>
                <a:solidFill>
                  <a:prstClr val="white"/>
                </a:solidFill>
                <a:effectLst/>
                <a:uLnTx/>
                <a:uFillTx/>
                <a:latin typeface="Cambria" panose="02040503050406030204" pitchFamily="18" charset="0"/>
                <a:ea typeface="+mn-ea"/>
                <a:cs typeface="+mn-cs"/>
              </a:rPr>
              <a:t>Watercraft inspection to remove hitchhiking organisms and prevent spread, clean waders and biological</a:t>
            </a:r>
            <a:r>
              <a:rPr kumimoji="0" lang="en-US" sz="2400" b="0" u="none" strike="noStrike" kern="1200" cap="none" spc="0" normalizeH="0" noProof="0" dirty="0" smtClean="0">
                <a:ln>
                  <a:noFill/>
                </a:ln>
                <a:solidFill>
                  <a:prstClr val="white"/>
                </a:solidFill>
                <a:effectLst/>
                <a:uLnTx/>
                <a:uFillTx/>
                <a:latin typeface="Cambria" panose="02040503050406030204" pitchFamily="18" charset="0"/>
                <a:ea typeface="+mn-ea"/>
                <a:cs typeface="+mn-cs"/>
              </a:rPr>
              <a:t> control agents</a:t>
            </a:r>
            <a:endParaRPr kumimoji="0" lang="en-US" sz="2400" b="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6" name="TextBox 5"/>
          <p:cNvSpPr txBox="1"/>
          <p:nvPr/>
        </p:nvSpPr>
        <p:spPr>
          <a:xfrm>
            <a:off x="5584556" y="1360966"/>
            <a:ext cx="6607444"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u="none" strike="noStrike" kern="1200" cap="none" spc="0" normalizeH="0" baseline="0" noProof="0" dirty="0">
                <a:ln>
                  <a:noFill/>
                </a:ln>
                <a:solidFill>
                  <a:prstClr val="white"/>
                </a:solidFill>
                <a:effectLst/>
                <a:uLnTx/>
                <a:uFillTx/>
                <a:latin typeface="Cambria" panose="02040503050406030204" pitchFamily="18" charset="0"/>
                <a:ea typeface="+mn-ea"/>
                <a:cs typeface="+mn-cs"/>
              </a:rPr>
              <a:t>Native Range/Introduction: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Mollusk native to New Zealand. Introduced to Great Lakes </a:t>
            </a:r>
            <a:r>
              <a:rPr kumimoji="0" lang="en-US" sz="2400" b="0" u="none" strike="noStrike" kern="1200" cap="none" spc="0" normalizeH="0" baseline="0" noProof="0" dirty="0" smtClean="0">
                <a:ln>
                  <a:noFill/>
                </a:ln>
                <a:solidFill>
                  <a:prstClr val="white"/>
                </a:solidFill>
                <a:effectLst/>
                <a:uLnTx/>
                <a:uFillTx/>
                <a:latin typeface="Cambria" panose="02040503050406030204" pitchFamily="18" charset="0"/>
                <a:ea typeface="+mn-ea"/>
                <a:cs typeface="+mn-cs"/>
              </a:rPr>
              <a:t>via ballast </a:t>
            </a:r>
            <a:r>
              <a:rPr kumimoji="0" lang="en-US" sz="2400" b="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water of ships.</a:t>
            </a:r>
          </a:p>
        </p:txBody>
      </p:sp>
      <p:pic>
        <p:nvPicPr>
          <p:cNvPr id="2" name="Picture 1"/>
          <p:cNvPicPr>
            <a:picLocks noChangeAspect="1"/>
          </p:cNvPicPr>
          <p:nvPr/>
        </p:nvPicPr>
        <p:blipFill rotWithShape="1">
          <a:blip r:embed="rId3"/>
          <a:srcRect t="11136" b="8362"/>
          <a:stretch/>
        </p:blipFill>
        <p:spPr>
          <a:xfrm>
            <a:off x="249354" y="1360966"/>
            <a:ext cx="5228698" cy="4720857"/>
          </a:xfrm>
          <a:prstGeom prst="rect">
            <a:avLst/>
          </a:prstGeom>
        </p:spPr>
      </p:pic>
    </p:spTree>
    <p:extLst>
      <p:ext uri="{BB962C8B-B14F-4D97-AF65-F5344CB8AC3E}">
        <p14:creationId xmlns:p14="http://schemas.microsoft.com/office/powerpoint/2010/main" val="305383576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503092" y="302245"/>
            <a:ext cx="887336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prstClr val="white"/>
                </a:solidFill>
                <a:effectLst/>
                <a:uLnTx/>
                <a:uFillTx/>
                <a:latin typeface="Cambria" panose="02040503050406030204" pitchFamily="18" charset="0"/>
                <a:ea typeface="+mn-ea"/>
                <a:cs typeface="+mn-cs"/>
              </a:rPr>
              <a:t>Rusty </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Crayfish </a:t>
            </a:r>
            <a:r>
              <a:rPr kumimoji="0" lang="en-US" sz="4000" b="0" i="1" u="none" strike="noStrike" kern="1200" cap="none" spc="0" normalizeH="0" baseline="0" noProof="0" dirty="0">
                <a:ln>
                  <a:noFill/>
                </a:ln>
                <a:solidFill>
                  <a:prstClr val="white"/>
                </a:solidFill>
                <a:effectLst/>
                <a:uLnTx/>
                <a:uFillTx/>
                <a:latin typeface="Cambria" panose="02040503050406030204" pitchFamily="18" charset="0"/>
                <a:ea typeface="+mn-ea"/>
                <a:cs typeface="+mn-cs"/>
              </a:rPr>
              <a:t>(</a:t>
            </a:r>
            <a:r>
              <a:rPr kumimoji="0" lang="en-US" sz="4000" b="0" i="1" u="none" strike="noStrike" kern="1200" cap="none" spc="0" normalizeH="0" baseline="0" noProof="0" dirty="0" err="1">
                <a:ln>
                  <a:noFill/>
                </a:ln>
                <a:solidFill>
                  <a:prstClr val="white"/>
                </a:solidFill>
                <a:effectLst/>
                <a:uLnTx/>
                <a:uFillTx/>
                <a:latin typeface="Cambria" panose="02040503050406030204" pitchFamily="18" charset="0"/>
                <a:ea typeface="+mn-ea"/>
                <a:cs typeface="+mn-cs"/>
              </a:rPr>
              <a:t>Orconectes</a:t>
            </a:r>
            <a:r>
              <a:rPr kumimoji="0" lang="en-US" sz="4000" b="0" i="1" u="none" strike="noStrike" kern="1200" cap="none" spc="0" normalizeH="0" baseline="0" noProof="0" dirty="0">
                <a:ln>
                  <a:noFill/>
                </a:ln>
                <a:solidFill>
                  <a:prstClr val="white"/>
                </a:solidFill>
                <a:effectLst/>
                <a:uLnTx/>
                <a:uFillTx/>
                <a:latin typeface="Cambria" panose="02040503050406030204" pitchFamily="18" charset="0"/>
                <a:ea typeface="+mn-ea"/>
                <a:cs typeface="+mn-cs"/>
              </a:rPr>
              <a:t> </a:t>
            </a:r>
            <a:r>
              <a:rPr kumimoji="0" lang="en-US" sz="4000" b="0" i="1" u="none" strike="noStrike" kern="1200" cap="none" spc="0" normalizeH="0" baseline="0" noProof="0" dirty="0" err="1">
                <a:ln>
                  <a:noFill/>
                </a:ln>
                <a:solidFill>
                  <a:prstClr val="white"/>
                </a:solidFill>
                <a:effectLst/>
                <a:uLnTx/>
                <a:uFillTx/>
                <a:latin typeface="Cambria" panose="02040503050406030204" pitchFamily="18" charset="0"/>
                <a:ea typeface="+mn-ea"/>
                <a:cs typeface="+mn-cs"/>
              </a:rPr>
              <a:t>rusticus</a:t>
            </a:r>
            <a:r>
              <a:rPr kumimoji="0" lang="en-US" sz="4000" b="0" i="1" u="none" strike="noStrike" kern="1200" cap="none" spc="0" normalizeH="0" baseline="0" noProof="0" dirty="0">
                <a:ln>
                  <a:noFill/>
                </a:ln>
                <a:solidFill>
                  <a:prstClr val="white"/>
                </a:solidFill>
                <a:effectLst/>
                <a:uLnTx/>
                <a:uFillTx/>
                <a:latin typeface="Cambria" panose="02040503050406030204" pitchFamily="18" charset="0"/>
                <a:ea typeface="+mn-ea"/>
                <a:cs typeface="+mn-cs"/>
              </a:rPr>
              <a:t>)</a:t>
            </a:r>
            <a:endPar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7" name="TextBox 6"/>
          <p:cNvSpPr txBox="1"/>
          <p:nvPr/>
        </p:nvSpPr>
        <p:spPr>
          <a:xfrm>
            <a:off x="6535675" y="1071777"/>
            <a:ext cx="562111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u="none" strike="noStrike" kern="1200" cap="none" spc="0" normalizeH="0" baseline="0" noProof="0" dirty="0">
                <a:ln>
                  <a:noFill/>
                </a:ln>
                <a:solidFill>
                  <a:prstClr val="white"/>
                </a:solidFill>
                <a:effectLst/>
                <a:uLnTx/>
                <a:uFillTx/>
                <a:latin typeface="Cambria" panose="02040503050406030204" pitchFamily="18" charset="0"/>
                <a:ea typeface="+mn-ea"/>
                <a:cs typeface="+mn-cs"/>
              </a:rPr>
              <a:t>Native Range/Introduction: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This freshwater crayfish is thought to be native to the Ohio River Basin.</a:t>
            </a:r>
          </a:p>
        </p:txBody>
      </p:sp>
      <p:sp>
        <p:nvSpPr>
          <p:cNvPr id="8" name="TextBox 7"/>
          <p:cNvSpPr txBox="1"/>
          <p:nvPr/>
        </p:nvSpPr>
        <p:spPr>
          <a:xfrm>
            <a:off x="6449955" y="2299580"/>
            <a:ext cx="5742045"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u="none" strike="noStrike" kern="1200" cap="none" spc="0" normalizeH="0" baseline="0" noProof="0" dirty="0">
                <a:ln>
                  <a:noFill/>
                </a:ln>
                <a:solidFill>
                  <a:prstClr val="white"/>
                </a:solidFill>
                <a:effectLst/>
                <a:uLnTx/>
                <a:uFillTx/>
                <a:latin typeface="Cambria" panose="02040503050406030204" pitchFamily="18" charset="0"/>
                <a:ea typeface="+mn-ea"/>
                <a:cs typeface="+mn-cs"/>
              </a:rPr>
              <a:t>Ecological Impacts:</a:t>
            </a:r>
          </a:p>
          <a:p>
            <a:pPr marR="0" lvl="0" algn="ctr" defTabSz="914400" rtl="0" eaLnBrk="1" fontAlgn="auto" latinLnBrk="0" hangingPunct="1">
              <a:lnSpc>
                <a:spcPct val="100000"/>
              </a:lnSpc>
              <a:spcBef>
                <a:spcPts val="0"/>
              </a:spcBef>
              <a:spcAft>
                <a:spcPts val="0"/>
              </a:spcAft>
              <a:buClrTx/>
              <a:buSzTx/>
              <a:tabLst/>
              <a:defRPr/>
            </a:pPr>
            <a:r>
              <a:rPr kumimoji="0" lang="en-US" sz="2400" b="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Causes </a:t>
            </a:r>
            <a:r>
              <a:rPr kumimoji="0" lang="en-US" sz="2400" b="0" u="none" strike="noStrike" kern="1200" cap="none" spc="0" normalizeH="0" baseline="0" noProof="0" dirty="0" smtClean="0">
                <a:ln>
                  <a:noFill/>
                </a:ln>
                <a:solidFill>
                  <a:prstClr val="white"/>
                </a:solidFill>
                <a:effectLst/>
                <a:uLnTx/>
                <a:uFillTx/>
                <a:latin typeface="Cambria" panose="02040503050406030204" pitchFamily="18" charset="0"/>
                <a:ea typeface="+mn-ea"/>
                <a:cs typeface="+mn-cs"/>
              </a:rPr>
              <a:t>severe changes to the aquatic food chain,</a:t>
            </a:r>
            <a:r>
              <a:rPr kumimoji="0" lang="en-US" sz="2400" b="0" u="none" strike="noStrike" kern="1200" cap="none" spc="0" normalizeH="0" noProof="0" dirty="0" smtClean="0">
                <a:ln>
                  <a:noFill/>
                </a:ln>
                <a:solidFill>
                  <a:prstClr val="white"/>
                </a:solidFill>
                <a:effectLst/>
                <a:uLnTx/>
                <a:uFillTx/>
                <a:latin typeface="Cambria" panose="02040503050406030204" pitchFamily="18" charset="0"/>
                <a:ea typeface="+mn-ea"/>
                <a:cs typeface="+mn-cs"/>
              </a:rPr>
              <a:t> </a:t>
            </a:r>
            <a:r>
              <a:rPr kumimoji="0" lang="en-US" sz="2400" b="0" u="none" strike="noStrike" kern="1200" cap="none" spc="0" normalizeH="0" baseline="0" noProof="0" dirty="0" smtClean="0">
                <a:ln>
                  <a:noFill/>
                </a:ln>
                <a:solidFill>
                  <a:prstClr val="white"/>
                </a:solidFill>
                <a:effectLst/>
                <a:uLnTx/>
                <a:uFillTx/>
                <a:latin typeface="Cambria" panose="02040503050406030204" pitchFamily="18" charset="0"/>
                <a:ea typeface="+mn-ea"/>
                <a:cs typeface="+mn-cs"/>
              </a:rPr>
              <a:t>displace native crayfish species,</a:t>
            </a:r>
            <a:r>
              <a:rPr kumimoji="0" lang="en-US" sz="2400" b="0" u="none" strike="noStrike" kern="1200" cap="none" spc="0" normalizeH="0" noProof="0" dirty="0" smtClean="0">
                <a:ln>
                  <a:noFill/>
                </a:ln>
                <a:solidFill>
                  <a:prstClr val="white"/>
                </a:solidFill>
                <a:effectLst/>
                <a:uLnTx/>
                <a:uFillTx/>
                <a:latin typeface="Cambria" panose="02040503050406030204" pitchFamily="18" charset="0"/>
                <a:ea typeface="+mn-ea"/>
                <a:cs typeface="+mn-cs"/>
              </a:rPr>
              <a:t> </a:t>
            </a:r>
            <a:r>
              <a:rPr kumimoji="0" lang="en-US" sz="2400" b="0" u="none" strike="noStrike" kern="1200" cap="none" spc="0" normalizeH="0" baseline="0" noProof="0" dirty="0" smtClean="0">
                <a:ln>
                  <a:noFill/>
                </a:ln>
                <a:solidFill>
                  <a:prstClr val="white"/>
                </a:solidFill>
                <a:effectLst/>
                <a:uLnTx/>
                <a:uFillTx/>
                <a:latin typeface="Cambria" panose="02040503050406030204" pitchFamily="18" charset="0"/>
                <a:ea typeface="+mn-ea"/>
                <a:cs typeface="+mn-cs"/>
              </a:rPr>
              <a:t>reduce aquatic plant diversity and abundance, reduces shelter and food for young game fish and aquatic invertebrates</a:t>
            </a:r>
            <a:endParaRPr kumimoji="0" lang="en-US" sz="2400" b="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9" name="TextBox 8"/>
          <p:cNvSpPr txBox="1"/>
          <p:nvPr/>
        </p:nvSpPr>
        <p:spPr>
          <a:xfrm>
            <a:off x="6535675" y="4644317"/>
            <a:ext cx="5614185" cy="1569660"/>
          </a:xfrm>
          <a:prstGeom prst="rect">
            <a:avLst/>
          </a:prstGeom>
          <a:noFill/>
        </p:spPr>
        <p:txBody>
          <a:bodyPr wrap="square" rtlCol="0">
            <a:spAutoFit/>
          </a:bodyPr>
          <a:lstStyle/>
          <a:p>
            <a:pPr lvl="0" algn="ctr">
              <a:defRPr/>
            </a:pPr>
            <a:r>
              <a:rPr lang="en-US" sz="2400" b="1" dirty="0">
                <a:solidFill>
                  <a:prstClr val="white"/>
                </a:solidFill>
                <a:latin typeface="Cambria" panose="02040503050406030204" pitchFamily="18" charset="0"/>
              </a:rPr>
              <a:t>Suggested</a:t>
            </a:r>
            <a:r>
              <a:rPr kumimoji="0" lang="en-US" sz="2400" b="1" u="none" strike="noStrike" kern="1200" cap="none" spc="0" normalizeH="0" baseline="0" noProof="0" dirty="0" smtClean="0">
                <a:ln>
                  <a:noFill/>
                </a:ln>
                <a:solidFill>
                  <a:prstClr val="white"/>
                </a:solidFill>
                <a:effectLst/>
                <a:uLnTx/>
                <a:uFillTx/>
                <a:latin typeface="Cambria" panose="02040503050406030204" pitchFamily="18" charset="0"/>
                <a:ea typeface="+mn-ea"/>
                <a:cs typeface="+mn-cs"/>
              </a:rPr>
              <a:t> </a:t>
            </a:r>
            <a:r>
              <a:rPr kumimoji="0" lang="en-US" sz="2400" b="1" u="none" strike="noStrike" kern="1200" cap="none" spc="0" normalizeH="0" baseline="0" noProof="0" dirty="0">
                <a:ln>
                  <a:noFill/>
                </a:ln>
                <a:solidFill>
                  <a:prstClr val="white"/>
                </a:solidFill>
                <a:effectLst/>
                <a:uLnTx/>
                <a:uFillTx/>
                <a:latin typeface="Cambria" panose="02040503050406030204" pitchFamily="18" charset="0"/>
                <a:ea typeface="+mn-ea"/>
                <a:cs typeface="+mn-cs"/>
              </a:rPr>
              <a:t>Control: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u="none" strike="noStrike" kern="1200" cap="none" spc="0" normalizeH="0" baseline="0" noProof="0" dirty="0" smtClean="0">
                <a:ln>
                  <a:noFill/>
                </a:ln>
                <a:solidFill>
                  <a:prstClr val="white"/>
                </a:solidFill>
                <a:effectLst/>
                <a:uLnTx/>
                <a:uFillTx/>
                <a:latin typeface="Cambria" panose="02040503050406030204" pitchFamily="18" charset="0"/>
                <a:ea typeface="+mn-ea"/>
                <a:cs typeface="+mn-cs"/>
              </a:rPr>
              <a:t>Purchasing native </a:t>
            </a:r>
            <a:r>
              <a:rPr kumimoji="0" lang="en-US" sz="2400" b="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bait </a:t>
            </a:r>
            <a:r>
              <a:rPr kumimoji="0" lang="en-US" sz="2400" b="0" u="none" strike="noStrike" kern="1200" cap="none" spc="0" normalizeH="0" baseline="0" noProof="0" dirty="0" smtClean="0">
                <a:ln>
                  <a:noFill/>
                </a:ln>
                <a:solidFill>
                  <a:prstClr val="white"/>
                </a:solidFill>
                <a:effectLst/>
                <a:uLnTx/>
                <a:uFillTx/>
                <a:latin typeface="Cambria" panose="02040503050406030204" pitchFamily="18" charset="0"/>
                <a:ea typeface="+mn-ea"/>
                <a:cs typeface="+mn-cs"/>
              </a:rPr>
              <a:t>and properly disposing unused</a:t>
            </a:r>
            <a:r>
              <a:rPr kumimoji="0" lang="en-US" sz="2400" b="0" u="none" strike="noStrike" kern="1200" cap="none" spc="0" normalizeH="0" noProof="0" dirty="0" smtClean="0">
                <a:ln>
                  <a:noFill/>
                </a:ln>
                <a:solidFill>
                  <a:prstClr val="white"/>
                </a:solidFill>
                <a:effectLst/>
                <a:uLnTx/>
                <a:uFillTx/>
                <a:latin typeface="Cambria" panose="02040503050406030204" pitchFamily="18" charset="0"/>
                <a:ea typeface="+mn-ea"/>
                <a:cs typeface="+mn-cs"/>
              </a:rPr>
              <a:t> bait</a:t>
            </a:r>
            <a:r>
              <a:rPr kumimoji="0" lang="en-US" sz="2400" b="0" u="none" strike="noStrike" kern="1200" cap="none" spc="0" normalizeH="0" baseline="0" noProof="0" dirty="0" smtClean="0">
                <a:ln>
                  <a:noFill/>
                </a:ln>
                <a:solidFill>
                  <a:prstClr val="white"/>
                </a:solidFill>
                <a:effectLst/>
                <a:uLnTx/>
                <a:uFillTx/>
                <a:latin typeface="Cambria" panose="02040503050406030204" pitchFamily="18" charset="0"/>
                <a:ea typeface="+mn-ea"/>
                <a:cs typeface="+mn-cs"/>
              </a:rPr>
              <a:t>. </a:t>
            </a:r>
            <a:r>
              <a:rPr kumimoji="0" lang="en-US" sz="2400" b="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Do not dump </a:t>
            </a:r>
            <a:r>
              <a:rPr kumimoji="0" lang="en-US" sz="2400" b="0" u="none" strike="noStrike" kern="1200" cap="none" spc="0" normalizeH="0" baseline="0" noProof="0" dirty="0" smtClean="0">
                <a:ln>
                  <a:noFill/>
                </a:ln>
                <a:solidFill>
                  <a:prstClr val="white"/>
                </a:solidFill>
                <a:effectLst/>
                <a:uLnTx/>
                <a:uFillTx/>
                <a:latin typeface="Cambria" panose="02040503050406030204" pitchFamily="18" charset="0"/>
                <a:ea typeface="+mn-ea"/>
                <a:cs typeface="+mn-cs"/>
              </a:rPr>
              <a:t>unused </a:t>
            </a:r>
            <a:r>
              <a:rPr kumimoji="0" lang="en-US" sz="2400" b="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bait in the waterways. </a:t>
            </a:r>
          </a:p>
        </p:txBody>
      </p:sp>
      <p:pic>
        <p:nvPicPr>
          <p:cNvPr id="2" name="Picture 1"/>
          <p:cNvPicPr>
            <a:picLocks noChangeAspect="1"/>
          </p:cNvPicPr>
          <p:nvPr/>
        </p:nvPicPr>
        <p:blipFill rotWithShape="1">
          <a:blip r:embed="rId3"/>
          <a:srcRect l="4884" t="17093" r="-651" b="18817"/>
          <a:stretch/>
        </p:blipFill>
        <p:spPr>
          <a:xfrm>
            <a:off x="276446" y="1350458"/>
            <a:ext cx="6259229" cy="4688920"/>
          </a:xfrm>
          <a:prstGeom prst="rect">
            <a:avLst/>
          </a:prstGeom>
        </p:spPr>
      </p:pic>
    </p:spTree>
    <p:extLst>
      <p:ext uri="{BB962C8B-B14F-4D97-AF65-F5344CB8AC3E}">
        <p14:creationId xmlns:p14="http://schemas.microsoft.com/office/powerpoint/2010/main" val="95518471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038973" y="2125836"/>
            <a:ext cx="5989654"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u="none" strike="noStrike" kern="1200" cap="none" spc="0" normalizeH="0" baseline="0" noProof="0" dirty="0">
                <a:ln>
                  <a:noFill/>
                </a:ln>
                <a:solidFill>
                  <a:prstClr val="white"/>
                </a:solidFill>
                <a:effectLst/>
                <a:uLnTx/>
                <a:uFillTx/>
                <a:latin typeface="Cambria" panose="02040503050406030204" pitchFamily="18" charset="0"/>
                <a:ea typeface="+mn-ea"/>
                <a:cs typeface="+mn-cs"/>
              </a:rPr>
              <a:t>Ecological Impacts: </a:t>
            </a:r>
          </a:p>
          <a:p>
            <a:pPr marR="0" lvl="0" algn="ctr" defTabSz="914400" rtl="0" eaLnBrk="1" fontAlgn="auto" latinLnBrk="0" hangingPunct="1">
              <a:lnSpc>
                <a:spcPct val="100000"/>
              </a:lnSpc>
              <a:spcBef>
                <a:spcPts val="0"/>
              </a:spcBef>
              <a:spcAft>
                <a:spcPts val="0"/>
              </a:spcAft>
              <a:buClrTx/>
              <a:buSzTx/>
              <a:tabLst/>
              <a:defRPr/>
            </a:pPr>
            <a:r>
              <a:rPr kumimoji="0" lang="en-US" sz="2400" b="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Impacts food web (Can consume 20% of body </a:t>
            </a:r>
            <a:r>
              <a:rPr kumimoji="0" lang="en-US" sz="2400" b="0" u="none" strike="noStrike" kern="1200" cap="none" spc="0" normalizeH="0" baseline="0" noProof="0" dirty="0" smtClean="0">
                <a:ln>
                  <a:noFill/>
                </a:ln>
                <a:solidFill>
                  <a:prstClr val="white"/>
                </a:solidFill>
                <a:effectLst/>
                <a:uLnTx/>
                <a:uFillTx/>
                <a:latin typeface="Cambria" panose="02040503050406030204" pitchFamily="18" charset="0"/>
                <a:ea typeface="+mn-ea"/>
                <a:cs typeface="+mn-cs"/>
              </a:rPr>
              <a:t>weight/day),</a:t>
            </a:r>
            <a:r>
              <a:rPr kumimoji="0" lang="en-US" sz="2400" b="0" u="none" strike="noStrike" kern="1200" cap="none" spc="0" normalizeH="0" noProof="0" dirty="0" smtClean="0">
                <a:ln>
                  <a:noFill/>
                </a:ln>
                <a:solidFill>
                  <a:prstClr val="white"/>
                </a:solidFill>
                <a:effectLst/>
                <a:uLnTx/>
                <a:uFillTx/>
                <a:latin typeface="Cambria" panose="02040503050406030204" pitchFamily="18" charset="0"/>
                <a:ea typeface="+mn-ea"/>
                <a:cs typeface="+mn-cs"/>
              </a:rPr>
              <a:t> </a:t>
            </a:r>
            <a:r>
              <a:rPr kumimoji="0" lang="en-US" sz="2400" b="0" u="none" strike="noStrike" kern="1200" cap="none" spc="0" normalizeH="0" baseline="0" noProof="0" dirty="0" smtClean="0">
                <a:ln>
                  <a:noFill/>
                </a:ln>
                <a:solidFill>
                  <a:prstClr val="white"/>
                </a:solidFill>
                <a:effectLst/>
                <a:uLnTx/>
                <a:uFillTx/>
                <a:latin typeface="Cambria" panose="02040503050406030204" pitchFamily="18" charset="0"/>
                <a:ea typeface="+mn-ea"/>
                <a:cs typeface="+mn-cs"/>
              </a:rPr>
              <a:t>Displaces </a:t>
            </a:r>
            <a:r>
              <a:rPr kumimoji="0" lang="en-US" sz="2400" b="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native </a:t>
            </a:r>
            <a:r>
              <a:rPr kumimoji="0" lang="en-US" sz="2400" b="0" u="none" strike="noStrike" kern="1200" cap="none" spc="0" normalizeH="0" baseline="0" noProof="0" dirty="0" smtClean="0">
                <a:ln>
                  <a:noFill/>
                </a:ln>
                <a:solidFill>
                  <a:prstClr val="white"/>
                </a:solidFill>
                <a:effectLst/>
                <a:uLnTx/>
                <a:uFillTx/>
                <a:latin typeface="Cambria" panose="02040503050406030204" pitchFamily="18" charset="0"/>
                <a:ea typeface="+mn-ea"/>
                <a:cs typeface="+mn-cs"/>
              </a:rPr>
              <a:t>species,</a:t>
            </a:r>
            <a:r>
              <a:rPr kumimoji="0" lang="en-US" sz="2400" b="0" u="none" strike="noStrike" kern="1200" cap="none" spc="0" normalizeH="0" noProof="0" dirty="0" smtClean="0">
                <a:ln>
                  <a:noFill/>
                </a:ln>
                <a:solidFill>
                  <a:prstClr val="white"/>
                </a:solidFill>
                <a:effectLst/>
                <a:uLnTx/>
                <a:uFillTx/>
                <a:latin typeface="Cambria" panose="02040503050406030204" pitchFamily="18" charset="0"/>
                <a:ea typeface="+mn-ea"/>
                <a:cs typeface="+mn-cs"/>
              </a:rPr>
              <a:t> </a:t>
            </a:r>
            <a:r>
              <a:rPr kumimoji="0" lang="en-US" sz="2400" b="0" u="none" strike="noStrike" kern="1200" cap="none" spc="0" normalizeH="0" baseline="0" noProof="0" dirty="0" smtClean="0">
                <a:ln>
                  <a:noFill/>
                </a:ln>
                <a:solidFill>
                  <a:prstClr val="white"/>
                </a:solidFill>
                <a:effectLst/>
                <a:uLnTx/>
                <a:uFillTx/>
                <a:latin typeface="Cambria" panose="02040503050406030204" pitchFamily="18" charset="0"/>
                <a:ea typeface="+mn-ea"/>
                <a:cs typeface="+mn-cs"/>
              </a:rPr>
              <a:t>Silver </a:t>
            </a:r>
            <a:r>
              <a:rPr kumimoji="0" lang="en-US" sz="2400" b="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carp jump out of the water when startled and can injure boaters </a:t>
            </a:r>
          </a:p>
        </p:txBody>
      </p:sp>
      <p:sp>
        <p:nvSpPr>
          <p:cNvPr id="6" name="TextBox 5"/>
          <p:cNvSpPr txBox="1"/>
          <p:nvPr/>
        </p:nvSpPr>
        <p:spPr>
          <a:xfrm>
            <a:off x="6038973" y="4206482"/>
            <a:ext cx="5989654" cy="1938992"/>
          </a:xfrm>
          <a:prstGeom prst="rect">
            <a:avLst/>
          </a:prstGeom>
          <a:noFill/>
        </p:spPr>
        <p:txBody>
          <a:bodyPr wrap="square" rtlCol="0">
            <a:spAutoFit/>
          </a:bodyPr>
          <a:lstStyle/>
          <a:p>
            <a:pPr lvl="0" algn="ctr">
              <a:defRPr/>
            </a:pPr>
            <a:r>
              <a:rPr lang="en-US" sz="2400" b="1" dirty="0">
                <a:solidFill>
                  <a:prstClr val="white"/>
                </a:solidFill>
                <a:latin typeface="Cambria" panose="02040503050406030204" pitchFamily="18" charset="0"/>
              </a:rPr>
              <a:t>Suggested Control</a:t>
            </a:r>
            <a:r>
              <a:rPr kumimoji="0" lang="en-US" sz="2400" b="1" u="none" strike="noStrike" kern="1200" cap="none" spc="0" normalizeH="0" baseline="0" noProof="0" dirty="0">
                <a:ln>
                  <a:noFill/>
                </a:ln>
                <a:solidFill>
                  <a:prstClr val="white"/>
                </a:solidFill>
                <a:effectLst/>
                <a:uLnTx/>
                <a:uFillTx/>
                <a:latin typeface="Cambria" panose="02040503050406030204" pitchFamily="18"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Prevention of sale/transport of Asian Carp is the most effective method. Electric Barriers are being used in the Chicago Sanitary/Ship Canal to help slow the spread. </a:t>
            </a:r>
          </a:p>
        </p:txBody>
      </p:sp>
      <p:sp>
        <p:nvSpPr>
          <p:cNvPr id="7" name="TextBox 6"/>
          <p:cNvSpPr txBox="1"/>
          <p:nvPr/>
        </p:nvSpPr>
        <p:spPr>
          <a:xfrm>
            <a:off x="6038973" y="1077848"/>
            <a:ext cx="598965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u="none" strike="noStrike" kern="1200" cap="none" spc="0" normalizeH="0" baseline="0" noProof="0" dirty="0">
                <a:ln>
                  <a:noFill/>
                </a:ln>
                <a:solidFill>
                  <a:prstClr val="white"/>
                </a:solidFill>
                <a:effectLst/>
                <a:uLnTx/>
                <a:uFillTx/>
                <a:latin typeface="Cambria" panose="02040503050406030204" pitchFamily="18" charset="0"/>
                <a:ea typeface="+mn-ea"/>
                <a:cs typeface="+mn-cs"/>
              </a:rPr>
              <a:t>Native Range/Introduction: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Asia/Intentional  importation</a:t>
            </a:r>
          </a:p>
        </p:txBody>
      </p:sp>
      <p:sp>
        <p:nvSpPr>
          <p:cNvPr id="10" name="TextBox 9"/>
          <p:cNvSpPr txBox="1"/>
          <p:nvPr/>
        </p:nvSpPr>
        <p:spPr>
          <a:xfrm>
            <a:off x="1357845" y="3894909"/>
            <a:ext cx="3875857" cy="338554"/>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Note: </a:t>
            </a:r>
            <a:r>
              <a:rPr kumimoji="0" lang="en-US" sz="1600" b="0" i="0" u="none" strike="noStrike" kern="1200" cap="none" spc="0" normalizeH="0" baseline="0" noProof="0" dirty="0" smtClean="0">
                <a:ln>
                  <a:noFill/>
                </a:ln>
                <a:solidFill>
                  <a:prstClr val="white"/>
                </a:solidFill>
                <a:effectLst/>
                <a:uLnTx/>
                <a:uFillTx/>
                <a:latin typeface="Calibri" panose="020F0502020204030204"/>
                <a:ea typeface="+mn-ea"/>
                <a:cs typeface="+mn-cs"/>
              </a:rPr>
              <a:t>Eyes </a:t>
            </a: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located </a:t>
            </a:r>
            <a:r>
              <a:rPr kumimoji="0" lang="en-US" sz="1600" b="0" i="0" u="none" strike="noStrike" kern="1200" cap="none" spc="0" normalizeH="0" baseline="0" noProof="0" dirty="0" smtClean="0">
                <a:ln>
                  <a:noFill/>
                </a:ln>
                <a:solidFill>
                  <a:prstClr val="white"/>
                </a:solidFill>
                <a:effectLst/>
                <a:uLnTx/>
                <a:uFillTx/>
                <a:latin typeface="Calibri" panose="020F0502020204030204"/>
                <a:ea typeface="+mn-ea"/>
                <a:cs typeface="+mn-cs"/>
              </a:rPr>
              <a:t>in</a:t>
            </a:r>
            <a:r>
              <a:rPr kumimoji="0" lang="en-US" sz="1600" b="0" i="0" u="none" strike="noStrike" kern="1200" cap="none" spc="0" normalizeH="0" noProof="0" dirty="0" smtClean="0">
                <a:ln>
                  <a:noFill/>
                </a:ln>
                <a:solidFill>
                  <a:prstClr val="white"/>
                </a:solidFill>
                <a:effectLst/>
                <a:uLnTx/>
                <a:uFillTx/>
                <a:latin typeface="Calibri" panose="020F0502020204030204"/>
                <a:ea typeface="+mn-ea"/>
                <a:cs typeface="+mn-cs"/>
              </a:rPr>
              <a:t> </a:t>
            </a:r>
            <a:r>
              <a:rPr kumimoji="0" lang="en-US" sz="1600" b="0" i="0" u="none" strike="noStrike" kern="1200" cap="none" spc="0" normalizeH="0" baseline="0" noProof="0" dirty="0" smtClean="0">
                <a:ln>
                  <a:noFill/>
                </a:ln>
                <a:solidFill>
                  <a:prstClr val="white"/>
                </a:solidFill>
                <a:effectLst/>
                <a:uLnTx/>
                <a:uFillTx/>
                <a:latin typeface="Calibri" panose="020F0502020204030204"/>
                <a:ea typeface="+mn-ea"/>
                <a:cs typeface="+mn-cs"/>
              </a:rPr>
              <a:t>lower </a:t>
            </a: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half of the head</a:t>
            </a:r>
          </a:p>
        </p:txBody>
      </p:sp>
      <p:sp>
        <p:nvSpPr>
          <p:cNvPr id="4" name="TextBox 3"/>
          <p:cNvSpPr txBox="1"/>
          <p:nvPr/>
        </p:nvSpPr>
        <p:spPr>
          <a:xfrm>
            <a:off x="257908" y="315790"/>
            <a:ext cx="1162929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prstClr val="white"/>
                </a:solidFill>
                <a:effectLst/>
                <a:uLnTx/>
                <a:uFillTx/>
                <a:latin typeface="Cambria" panose="02040503050406030204" pitchFamily="18" charset="0"/>
                <a:ea typeface="+mn-ea"/>
                <a:cs typeface="+mn-cs"/>
              </a:rPr>
              <a:t>Silver and </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Big Head </a:t>
            </a:r>
            <a:r>
              <a:rPr kumimoji="0" lang="en-US" sz="4000" b="1" i="0" u="none" strike="noStrike" kern="1200" cap="none" spc="0" normalizeH="0" baseline="0" noProof="0" dirty="0" smtClean="0">
                <a:ln>
                  <a:noFill/>
                </a:ln>
                <a:solidFill>
                  <a:prstClr val="white"/>
                </a:solidFill>
                <a:effectLst/>
                <a:uLnTx/>
                <a:uFillTx/>
                <a:latin typeface="Cambria" panose="02040503050406030204" pitchFamily="18" charset="0"/>
                <a:ea typeface="+mn-ea"/>
                <a:cs typeface="+mn-cs"/>
              </a:rPr>
              <a:t>Carp </a:t>
            </a:r>
            <a:r>
              <a:rPr kumimoji="0" lang="en-US" sz="4000" b="0" i="1" u="none" strike="noStrike" kern="1200" cap="none" spc="0" normalizeH="0" baseline="0" noProof="0" dirty="0" smtClean="0">
                <a:ln>
                  <a:noFill/>
                </a:ln>
                <a:solidFill>
                  <a:prstClr val="white"/>
                </a:solidFill>
                <a:effectLst/>
                <a:uLnTx/>
                <a:uFillTx/>
                <a:latin typeface="Cambria" panose="02040503050406030204" pitchFamily="18" charset="0"/>
                <a:ea typeface="+mn-ea"/>
                <a:cs typeface="+mn-cs"/>
              </a:rPr>
              <a:t>(</a:t>
            </a:r>
            <a:r>
              <a:rPr kumimoji="0" lang="en-US" sz="4000" b="0" i="1" u="none" strike="noStrike" kern="1200" cap="none" spc="0" normalizeH="0" baseline="0" noProof="0" dirty="0" err="1" smtClean="0">
                <a:ln>
                  <a:noFill/>
                </a:ln>
                <a:solidFill>
                  <a:prstClr val="white"/>
                </a:solidFill>
                <a:effectLst/>
                <a:uLnTx/>
                <a:uFillTx/>
                <a:latin typeface="Cambria" panose="02040503050406030204" pitchFamily="18" charset="0"/>
                <a:ea typeface="+mn-ea"/>
                <a:cs typeface="+mn-cs"/>
              </a:rPr>
              <a:t>Ctenopharyngodon</a:t>
            </a:r>
            <a:r>
              <a:rPr kumimoji="0" lang="en-US" sz="4000" b="0" i="1" u="none" strike="noStrike" kern="1200" cap="none" spc="0" normalizeH="0" baseline="0" noProof="0" dirty="0" smtClean="0">
                <a:ln>
                  <a:noFill/>
                </a:ln>
                <a:solidFill>
                  <a:prstClr val="white"/>
                </a:solidFill>
                <a:effectLst/>
                <a:uLnTx/>
                <a:uFillTx/>
                <a:latin typeface="Cambria" panose="02040503050406030204" pitchFamily="18" charset="0"/>
                <a:ea typeface="+mn-ea"/>
                <a:cs typeface="+mn-cs"/>
              </a:rPr>
              <a:t> </a:t>
            </a:r>
            <a:r>
              <a:rPr kumimoji="0" lang="en-US" sz="4000" b="0" i="1" u="none" strike="noStrike" kern="1200" cap="none" spc="0" normalizeH="0" baseline="0" noProof="0" dirty="0">
                <a:ln>
                  <a:noFill/>
                </a:ln>
                <a:solidFill>
                  <a:prstClr val="white"/>
                </a:solidFill>
                <a:effectLst/>
                <a:uLnTx/>
                <a:uFillTx/>
                <a:latin typeface="Cambria" panose="02040503050406030204" pitchFamily="18" charset="0"/>
                <a:ea typeface="+mn-ea"/>
                <a:cs typeface="+mn-cs"/>
              </a:rPr>
              <a:t>spp.) </a:t>
            </a:r>
            <a:endPar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pic>
        <p:nvPicPr>
          <p:cNvPr id="2" name="Picture 1"/>
          <p:cNvPicPr>
            <a:picLocks noChangeAspect="1"/>
          </p:cNvPicPr>
          <p:nvPr/>
        </p:nvPicPr>
        <p:blipFill rotWithShape="1">
          <a:blip r:embed="rId3"/>
          <a:srcRect t="15366" b="13543"/>
          <a:stretch/>
        </p:blipFill>
        <p:spPr>
          <a:xfrm>
            <a:off x="552573" y="4288206"/>
            <a:ext cx="5486400" cy="1998922"/>
          </a:xfrm>
          <a:prstGeom prst="rect">
            <a:avLst/>
          </a:prstGeom>
        </p:spPr>
      </p:pic>
      <p:pic>
        <p:nvPicPr>
          <p:cNvPr id="9" name="Picture 8"/>
          <p:cNvPicPr>
            <a:picLocks noChangeAspect="1"/>
          </p:cNvPicPr>
          <p:nvPr/>
        </p:nvPicPr>
        <p:blipFill>
          <a:blip r:embed="rId4"/>
          <a:stretch>
            <a:fillRect/>
          </a:stretch>
        </p:blipFill>
        <p:spPr>
          <a:xfrm>
            <a:off x="552573" y="1023676"/>
            <a:ext cx="5486400" cy="2816491"/>
          </a:xfrm>
          <a:prstGeom prst="rect">
            <a:avLst/>
          </a:prstGeom>
        </p:spPr>
      </p:pic>
    </p:spTree>
    <p:extLst>
      <p:ext uri="{BB962C8B-B14F-4D97-AF65-F5344CB8AC3E}">
        <p14:creationId xmlns:p14="http://schemas.microsoft.com/office/powerpoint/2010/main" val="91041542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542393" y="185808"/>
            <a:ext cx="8897007" cy="779343"/>
          </a:xfrm>
          <a:prstGeom prst="rect">
            <a:avLst/>
          </a:prstGeom>
          <a:noFill/>
        </p:spPr>
        <p:txBody>
          <a:bodyPr/>
          <a:lstStyle>
            <a:lvl1pPr algn="ctr" defTabSz="914293" rtl="0" eaLnBrk="1" latinLnBrk="0" hangingPunct="1">
              <a:spcBef>
                <a:spcPct val="0"/>
              </a:spcBef>
              <a:buNone/>
              <a:defRPr sz="4400" kern="1200">
                <a:solidFill>
                  <a:schemeClr val="tx1"/>
                </a:solidFill>
                <a:latin typeface="+mj-lt"/>
                <a:ea typeface="+mj-ea"/>
                <a:cs typeface="+mj-cs"/>
              </a:defRPr>
            </a:lvl1pPr>
          </a:lstStyle>
          <a:p>
            <a:pPr marL="0" marR="0" lvl="0" indent="0" algn="ctr" defTabSz="914293"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smtClean="0">
                <a:ln>
                  <a:noFill/>
                </a:ln>
                <a:solidFill>
                  <a:prstClr val="white"/>
                </a:solidFill>
                <a:effectLst/>
                <a:uLnTx/>
                <a:uFillTx/>
                <a:latin typeface="Cambria" panose="02040503050406030204" pitchFamily="18" charset="0"/>
                <a:ea typeface="+mj-ea"/>
                <a:cs typeface="+mj-cs"/>
              </a:rPr>
              <a:t>Starry </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mj-ea"/>
                <a:cs typeface="+mj-cs"/>
              </a:rPr>
              <a:t>Stonewort </a:t>
            </a: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mj-ea"/>
                <a:cs typeface="+mj-cs"/>
              </a:rPr>
              <a:t>(</a:t>
            </a:r>
            <a:r>
              <a:rPr kumimoji="0" lang="en-US" sz="4000" b="0" i="1" u="none" strike="noStrike" kern="1200" cap="none" spc="0" normalizeH="0" baseline="0" noProof="0" dirty="0" err="1">
                <a:ln>
                  <a:noFill/>
                </a:ln>
                <a:solidFill>
                  <a:prstClr val="white"/>
                </a:solidFill>
                <a:effectLst/>
                <a:uLnTx/>
                <a:uFillTx/>
                <a:latin typeface="Cambria" panose="02040503050406030204" pitchFamily="18" charset="0"/>
                <a:ea typeface="+mj-ea"/>
                <a:cs typeface="+mj-cs"/>
              </a:rPr>
              <a:t>Nitellopsis</a:t>
            </a:r>
            <a:r>
              <a:rPr kumimoji="0" lang="en-US" sz="4000" b="0" i="1" u="none" strike="noStrike" kern="1200" cap="none" spc="0" normalizeH="0" baseline="0" noProof="0" dirty="0">
                <a:ln>
                  <a:noFill/>
                </a:ln>
                <a:solidFill>
                  <a:prstClr val="white"/>
                </a:solidFill>
                <a:effectLst/>
                <a:uLnTx/>
                <a:uFillTx/>
                <a:latin typeface="Cambria" panose="02040503050406030204" pitchFamily="18" charset="0"/>
                <a:ea typeface="+mj-ea"/>
                <a:cs typeface="+mj-cs"/>
              </a:rPr>
              <a:t> </a:t>
            </a:r>
            <a:r>
              <a:rPr kumimoji="0" lang="en-US" sz="4000" b="0" i="1" u="none" strike="noStrike" kern="1200" cap="none" spc="0" normalizeH="0" baseline="0" noProof="0" dirty="0" err="1">
                <a:ln>
                  <a:noFill/>
                </a:ln>
                <a:solidFill>
                  <a:prstClr val="white"/>
                </a:solidFill>
                <a:effectLst/>
                <a:uLnTx/>
                <a:uFillTx/>
                <a:latin typeface="Cambria" panose="02040503050406030204" pitchFamily="18" charset="0"/>
                <a:ea typeface="+mj-ea"/>
                <a:cs typeface="+mj-cs"/>
              </a:rPr>
              <a:t>obtusa</a:t>
            </a:r>
            <a:r>
              <a:rPr kumimoji="0" lang="en-US" sz="4000" b="0" i="1" u="none" strike="noStrike" kern="1200" cap="none" spc="0" normalizeH="0" baseline="0" noProof="0" dirty="0">
                <a:ln>
                  <a:noFill/>
                </a:ln>
                <a:solidFill>
                  <a:prstClr val="white"/>
                </a:solidFill>
                <a:effectLst/>
                <a:uLnTx/>
                <a:uFillTx/>
                <a:latin typeface="Cambria" panose="02040503050406030204" pitchFamily="18" charset="0"/>
                <a:ea typeface="+mj-ea"/>
                <a:cs typeface="+mj-cs"/>
              </a:rPr>
              <a:t> L</a:t>
            </a: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mj-ea"/>
                <a:cs typeface="+mj-cs"/>
              </a:rPr>
              <a:t>.)</a:t>
            </a:r>
          </a:p>
        </p:txBody>
      </p:sp>
      <p:sp>
        <p:nvSpPr>
          <p:cNvPr id="4" name="TextBox 3"/>
          <p:cNvSpPr txBox="1"/>
          <p:nvPr/>
        </p:nvSpPr>
        <p:spPr>
          <a:xfrm>
            <a:off x="778127" y="1063257"/>
            <a:ext cx="546740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u="none" strike="noStrike" kern="1200" cap="none" spc="0" normalizeH="0" baseline="0" noProof="0" dirty="0">
                <a:ln>
                  <a:noFill/>
                </a:ln>
                <a:solidFill>
                  <a:prstClr val="white"/>
                </a:solidFill>
                <a:effectLst/>
                <a:uLnTx/>
                <a:uFillTx/>
                <a:latin typeface="Cambria" panose="02040503050406030204" pitchFamily="18" charset="0"/>
                <a:ea typeface="+mn-ea"/>
                <a:cs typeface="+mn-cs"/>
              </a:rPr>
              <a:t>Native Range/ Introduction: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Europe, Western Asia/ Ballast Water </a:t>
            </a:r>
          </a:p>
        </p:txBody>
      </p:sp>
      <p:sp>
        <p:nvSpPr>
          <p:cNvPr id="5" name="TextBox 4"/>
          <p:cNvSpPr txBox="1"/>
          <p:nvPr/>
        </p:nvSpPr>
        <p:spPr>
          <a:xfrm>
            <a:off x="244330" y="2054520"/>
            <a:ext cx="6341989" cy="26776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u="none" strike="noStrike" kern="1200" cap="none" spc="0" normalizeH="0" baseline="0" noProof="0" dirty="0">
                <a:ln>
                  <a:noFill/>
                </a:ln>
                <a:solidFill>
                  <a:prstClr val="white"/>
                </a:solidFill>
                <a:effectLst/>
                <a:uLnTx/>
                <a:uFillTx/>
                <a:latin typeface="Cambria" panose="02040503050406030204" pitchFamily="18" charset="0"/>
                <a:ea typeface="+mn-ea"/>
                <a:cs typeface="+mn-cs"/>
              </a:rPr>
              <a:t>Ecological Threat:</a:t>
            </a:r>
          </a:p>
          <a:p>
            <a:pPr marR="0" lvl="0" algn="ctr" defTabSz="914400" rtl="0" eaLnBrk="1" fontAlgn="auto" latinLnBrk="0" hangingPunct="1">
              <a:lnSpc>
                <a:spcPct val="100000"/>
              </a:lnSpc>
              <a:spcBef>
                <a:spcPts val="0"/>
              </a:spcBef>
              <a:spcAft>
                <a:spcPts val="0"/>
              </a:spcAft>
              <a:buClrTx/>
              <a:buSzTx/>
              <a:tabLst/>
              <a:defRPr/>
            </a:pPr>
            <a:r>
              <a:rPr kumimoji="0" lang="en-US" sz="2400" b="0" u="none" strike="noStrike" kern="1200" cap="none" spc="0" normalizeH="0" baseline="0" noProof="0" dirty="0" smtClean="0">
                <a:ln>
                  <a:noFill/>
                </a:ln>
                <a:solidFill>
                  <a:prstClr val="white"/>
                </a:solidFill>
                <a:effectLst/>
                <a:uLnTx/>
                <a:uFillTx/>
                <a:latin typeface="Cambria" panose="02040503050406030204" pitchFamily="18" charset="0"/>
                <a:ea typeface="+mn-ea"/>
                <a:cs typeface="+mn-cs"/>
              </a:rPr>
              <a:t>An algae that forms </a:t>
            </a:r>
            <a:r>
              <a:rPr kumimoji="0" lang="en-US" sz="2400" b="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dense mats of vegetation, that reduce </a:t>
            </a:r>
            <a:r>
              <a:rPr kumimoji="0" lang="en-US" sz="2400" b="0" u="none" strike="noStrike" kern="1200" cap="none" spc="0" normalizeH="0" baseline="0" noProof="0" dirty="0" smtClean="0">
                <a:ln>
                  <a:noFill/>
                </a:ln>
                <a:solidFill>
                  <a:prstClr val="white"/>
                </a:solidFill>
                <a:effectLst/>
                <a:uLnTx/>
                <a:uFillTx/>
                <a:latin typeface="Cambria" panose="02040503050406030204" pitchFamily="18" charset="0"/>
                <a:ea typeface="+mn-ea"/>
                <a:cs typeface="+mn-cs"/>
              </a:rPr>
              <a:t>biodiversity,</a:t>
            </a:r>
            <a:r>
              <a:rPr kumimoji="0" lang="en-US" sz="2400" b="0" u="none" strike="noStrike" kern="1200" cap="none" spc="0" normalizeH="0" noProof="0" dirty="0" smtClean="0">
                <a:ln>
                  <a:noFill/>
                </a:ln>
                <a:solidFill>
                  <a:prstClr val="white"/>
                </a:solidFill>
                <a:effectLst/>
                <a:uLnTx/>
                <a:uFillTx/>
                <a:latin typeface="Cambria" panose="02040503050406030204" pitchFamily="18" charset="0"/>
                <a:ea typeface="+mn-ea"/>
                <a:cs typeface="+mn-cs"/>
              </a:rPr>
              <a:t> </a:t>
            </a:r>
            <a:r>
              <a:rPr kumimoji="0" lang="en-US" sz="2400" b="0" u="none" strike="noStrike" kern="1200" cap="none" spc="0" normalizeH="0" baseline="0" noProof="0" dirty="0" smtClean="0">
                <a:ln>
                  <a:noFill/>
                </a:ln>
                <a:solidFill>
                  <a:prstClr val="white"/>
                </a:solidFill>
                <a:effectLst/>
                <a:uLnTx/>
                <a:uFillTx/>
                <a:latin typeface="Cambria" panose="02040503050406030204" pitchFamily="18" charset="0"/>
                <a:ea typeface="+mn-ea"/>
                <a:cs typeface="+mn-cs"/>
              </a:rPr>
              <a:t>Impedes </a:t>
            </a:r>
            <a:r>
              <a:rPr kumimoji="0" lang="en-US" sz="2400" b="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movement of fish and other animals, and may decrease successful spawning activity of some </a:t>
            </a:r>
            <a:r>
              <a:rPr kumimoji="0" lang="en-US" sz="2400" b="0" u="none" strike="noStrike" kern="1200" cap="none" spc="0" normalizeH="0" baseline="0" noProof="0" dirty="0" smtClean="0">
                <a:ln>
                  <a:noFill/>
                </a:ln>
                <a:solidFill>
                  <a:prstClr val="white"/>
                </a:solidFill>
                <a:effectLst/>
                <a:uLnTx/>
                <a:uFillTx/>
                <a:latin typeface="Cambria" panose="02040503050406030204" pitchFamily="18" charset="0"/>
                <a:ea typeface="+mn-ea"/>
                <a:cs typeface="+mn-cs"/>
              </a:rPr>
              <a:t>fishes.,</a:t>
            </a:r>
            <a:r>
              <a:rPr kumimoji="0" lang="en-US" sz="2400" b="0" u="none" strike="noStrike" kern="1200" cap="none" spc="0" normalizeH="0" noProof="0" dirty="0" smtClean="0">
                <a:ln>
                  <a:noFill/>
                </a:ln>
                <a:solidFill>
                  <a:prstClr val="white"/>
                </a:solidFill>
                <a:effectLst/>
                <a:uLnTx/>
                <a:uFillTx/>
                <a:latin typeface="Cambria" panose="02040503050406030204" pitchFamily="18" charset="0"/>
                <a:ea typeface="+mn-ea"/>
                <a:cs typeface="+mn-cs"/>
              </a:rPr>
              <a:t> </a:t>
            </a:r>
            <a:r>
              <a:rPr kumimoji="0" lang="en-US" sz="2400" b="0" u="none" strike="noStrike" kern="1200" cap="none" spc="0" normalizeH="0" baseline="0" noProof="0" dirty="0" smtClean="0">
                <a:ln>
                  <a:noFill/>
                </a:ln>
                <a:solidFill>
                  <a:prstClr val="white"/>
                </a:solidFill>
                <a:effectLst/>
                <a:uLnTx/>
                <a:uFillTx/>
                <a:latin typeface="Cambria" panose="02040503050406030204" pitchFamily="18" charset="0"/>
                <a:ea typeface="+mn-ea"/>
                <a:cs typeface="+mn-cs"/>
              </a:rPr>
              <a:t>Act </a:t>
            </a:r>
            <a:r>
              <a:rPr kumimoji="0" lang="en-US" sz="2400" b="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as a substrate for zebra </a:t>
            </a:r>
            <a:r>
              <a:rPr kumimoji="0" lang="en-US" sz="2400" b="0" u="none" strike="noStrike" kern="1200" cap="none" spc="0" normalizeH="0" baseline="0" noProof="0" dirty="0" smtClean="0">
                <a:ln>
                  <a:noFill/>
                </a:ln>
                <a:solidFill>
                  <a:prstClr val="white"/>
                </a:solidFill>
                <a:effectLst/>
                <a:uLnTx/>
                <a:uFillTx/>
                <a:latin typeface="Cambria" panose="02040503050406030204" pitchFamily="18" charset="0"/>
                <a:ea typeface="+mn-ea"/>
                <a:cs typeface="+mn-cs"/>
              </a:rPr>
              <a:t>mussels,</a:t>
            </a:r>
            <a:r>
              <a:rPr kumimoji="0" lang="en-US" sz="2400" b="0" u="none" strike="noStrike" kern="1200" cap="none" spc="0" normalizeH="0" noProof="0" dirty="0" smtClean="0">
                <a:ln>
                  <a:noFill/>
                </a:ln>
                <a:solidFill>
                  <a:prstClr val="white"/>
                </a:solidFill>
                <a:effectLst/>
                <a:uLnTx/>
                <a:uFillTx/>
                <a:latin typeface="Cambria" panose="02040503050406030204" pitchFamily="18" charset="0"/>
                <a:ea typeface="+mn-ea"/>
                <a:cs typeface="+mn-cs"/>
              </a:rPr>
              <a:t> </a:t>
            </a:r>
            <a:r>
              <a:rPr kumimoji="0" lang="en-US" sz="2400" b="0" u="none" strike="noStrike" kern="1200" cap="none" spc="0" normalizeH="0" baseline="0" noProof="0" dirty="0" smtClean="0">
                <a:ln>
                  <a:noFill/>
                </a:ln>
                <a:solidFill>
                  <a:prstClr val="white"/>
                </a:solidFill>
                <a:effectLst/>
                <a:uLnTx/>
                <a:uFillTx/>
                <a:latin typeface="Cambria" panose="02040503050406030204" pitchFamily="18" charset="0"/>
                <a:ea typeface="+mn-ea"/>
                <a:cs typeface="+mn-cs"/>
              </a:rPr>
              <a:t>Cause </a:t>
            </a:r>
            <a:r>
              <a:rPr kumimoji="0" lang="en-US" sz="2400" b="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negative impacts on benthic dwellers</a:t>
            </a:r>
          </a:p>
        </p:txBody>
      </p:sp>
      <p:sp>
        <p:nvSpPr>
          <p:cNvPr id="6" name="Rectangle 5"/>
          <p:cNvSpPr/>
          <p:nvPr/>
        </p:nvSpPr>
        <p:spPr>
          <a:xfrm>
            <a:off x="595423" y="4872812"/>
            <a:ext cx="5990896" cy="1200329"/>
          </a:xfrm>
          <a:prstGeom prst="rect">
            <a:avLst/>
          </a:prstGeom>
          <a:noFill/>
        </p:spPr>
        <p:txBody>
          <a:bodyPr wrap="square">
            <a:spAutoFit/>
          </a:bodyPr>
          <a:lstStyle/>
          <a:p>
            <a:pPr lvl="0" algn="ctr">
              <a:defRPr/>
            </a:pPr>
            <a:r>
              <a:rPr lang="en-US" sz="2400" b="1" dirty="0">
                <a:solidFill>
                  <a:prstClr val="white"/>
                </a:solidFill>
                <a:latin typeface="Cambria" panose="02040503050406030204" pitchFamily="18" charset="0"/>
              </a:rPr>
              <a:t>Suggested</a:t>
            </a:r>
            <a:r>
              <a:rPr kumimoji="0" lang="en-US" sz="2400" b="1" u="none" strike="noStrike" kern="1200" cap="none" spc="0" normalizeH="0" baseline="0" noProof="0" dirty="0" smtClean="0">
                <a:ln>
                  <a:noFill/>
                </a:ln>
                <a:solidFill>
                  <a:prstClr val="white"/>
                </a:solidFill>
                <a:effectLst/>
                <a:uLnTx/>
                <a:uFillTx/>
                <a:latin typeface="Cambria" panose="02040503050406030204" pitchFamily="18" charset="0"/>
                <a:ea typeface="+mn-ea"/>
                <a:cs typeface="+mn-cs"/>
              </a:rPr>
              <a:t> </a:t>
            </a:r>
            <a:r>
              <a:rPr kumimoji="0" lang="en-US" sz="2400" b="1" u="none" strike="noStrike" kern="1200" cap="none" spc="0" normalizeH="0" baseline="0" noProof="0" dirty="0">
                <a:ln>
                  <a:noFill/>
                </a:ln>
                <a:solidFill>
                  <a:prstClr val="white"/>
                </a:solidFill>
                <a:effectLst/>
                <a:uLnTx/>
                <a:uFillTx/>
                <a:latin typeface="Cambria" panose="02040503050406030204" pitchFamily="18" charset="0"/>
                <a:ea typeface="+mn-ea"/>
                <a:cs typeface="+mn-cs"/>
              </a:rPr>
              <a:t>Control: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Manual removal of plant and bulbs is possible but difficult</a:t>
            </a:r>
            <a:r>
              <a:rPr kumimoji="0" lang="en-US" sz="2400" b="0" u="none" strike="noStrike" kern="1200" cap="none" spc="0" normalizeH="0" baseline="0" noProof="0" dirty="0" smtClean="0">
                <a:ln>
                  <a:noFill/>
                </a:ln>
                <a:solidFill>
                  <a:prstClr val="white"/>
                </a:solidFill>
                <a:effectLst/>
                <a:uLnTx/>
                <a:uFillTx/>
                <a:latin typeface="Cambria" panose="02040503050406030204" pitchFamily="18" charset="0"/>
                <a:ea typeface="+mn-ea"/>
                <a:cs typeface="+mn-cs"/>
              </a:rPr>
              <a:t>.</a:t>
            </a:r>
            <a:endParaRPr kumimoji="0" lang="en-US" sz="2400" b="1"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pic>
        <p:nvPicPr>
          <p:cNvPr id="11" name="Picture 10"/>
          <p:cNvPicPr>
            <a:picLocks noChangeAspect="1"/>
          </p:cNvPicPr>
          <p:nvPr/>
        </p:nvPicPr>
        <p:blipFill rotWithShape="1">
          <a:blip r:embed="rId3"/>
          <a:srcRect l="3698" t="1579" b="763"/>
          <a:stretch/>
        </p:blipFill>
        <p:spPr>
          <a:xfrm>
            <a:off x="6826102" y="1020727"/>
            <a:ext cx="4846320" cy="4981317"/>
          </a:xfrm>
          <a:prstGeom prst="rect">
            <a:avLst/>
          </a:prstGeom>
        </p:spPr>
      </p:pic>
    </p:spTree>
    <p:extLst>
      <p:ext uri="{BB962C8B-B14F-4D97-AF65-F5344CB8AC3E}">
        <p14:creationId xmlns:p14="http://schemas.microsoft.com/office/powerpoint/2010/main" val="256693819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79405" y="2133400"/>
            <a:ext cx="6847368" cy="4031873"/>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smtClean="0">
                <a:ln>
                  <a:noFill/>
                </a:ln>
                <a:solidFill>
                  <a:prstClr val="white"/>
                </a:solidFill>
                <a:effectLst/>
                <a:uLnTx/>
                <a:uFillTx/>
                <a:latin typeface="Cambria" panose="02040503050406030204" pitchFamily="18" charset="0"/>
              </a:rPr>
              <a:t>What are Aquatic</a:t>
            </a:r>
            <a:r>
              <a:rPr kumimoji="0" lang="en-US" sz="3200" b="0" i="0" u="none" strike="noStrike" kern="1200" cap="none" spc="0" normalizeH="0" noProof="0" dirty="0" smtClean="0">
                <a:ln>
                  <a:noFill/>
                </a:ln>
                <a:solidFill>
                  <a:prstClr val="white"/>
                </a:solidFill>
                <a:effectLst/>
                <a:uLnTx/>
                <a:uFillTx/>
                <a:latin typeface="Cambria" panose="02040503050406030204" pitchFamily="18" charset="0"/>
              </a:rPr>
              <a:t> </a:t>
            </a:r>
            <a:r>
              <a:rPr lang="en-US" sz="3200" dirty="0">
                <a:solidFill>
                  <a:prstClr val="white"/>
                </a:solidFill>
                <a:latin typeface="Cambria" panose="02040503050406030204" pitchFamily="18" charset="0"/>
              </a:rPr>
              <a:t>I</a:t>
            </a:r>
            <a:r>
              <a:rPr kumimoji="0" lang="en-US" sz="3200" b="0" i="0" u="none" strike="noStrike" kern="1200" cap="none" spc="0" normalizeH="0" noProof="0" dirty="0" err="1" smtClean="0">
                <a:ln>
                  <a:noFill/>
                </a:ln>
                <a:solidFill>
                  <a:prstClr val="white"/>
                </a:solidFill>
                <a:effectLst/>
                <a:uLnTx/>
                <a:uFillTx/>
                <a:latin typeface="Cambria" panose="02040503050406030204" pitchFamily="18" charset="0"/>
              </a:rPr>
              <a:t>nvasive</a:t>
            </a:r>
            <a:r>
              <a:rPr kumimoji="0" lang="en-US" sz="3200" b="0" i="0" u="none" strike="noStrike" kern="1200" cap="none" spc="0" normalizeH="0" noProof="0" dirty="0" smtClean="0">
                <a:ln>
                  <a:noFill/>
                </a:ln>
                <a:solidFill>
                  <a:prstClr val="white"/>
                </a:solidFill>
                <a:effectLst/>
                <a:uLnTx/>
                <a:uFillTx/>
                <a:latin typeface="Cambria" panose="02040503050406030204" pitchFamily="18" charset="0"/>
              </a:rPr>
              <a:t> Species?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baseline="0" dirty="0" smtClean="0">
                <a:solidFill>
                  <a:prstClr val="white"/>
                </a:solidFill>
                <a:latin typeface="Cambria" panose="02040503050406030204" pitchFamily="18" charset="0"/>
              </a:rPr>
              <a:t>Characteristics and Concerns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noProof="0" dirty="0" smtClean="0">
                <a:ln>
                  <a:noFill/>
                </a:ln>
                <a:solidFill>
                  <a:prstClr val="white"/>
                </a:solidFill>
                <a:effectLst/>
                <a:uLnTx/>
                <a:uFillTx/>
                <a:latin typeface="Cambria" panose="02040503050406030204" pitchFamily="18" charset="0"/>
              </a:rPr>
              <a:t>Why should the public care?</a:t>
            </a:r>
            <a:endParaRPr kumimoji="0" lang="en-US" sz="3200" b="0" i="0" u="none" strike="noStrike" kern="1200" cap="none" spc="0" normalizeH="0" baseline="0" noProof="0" dirty="0" smtClean="0">
              <a:ln>
                <a:noFill/>
              </a:ln>
              <a:solidFill>
                <a:prstClr val="white"/>
              </a:solidFill>
              <a:effectLst/>
              <a:uLnTx/>
              <a:uFillTx/>
              <a:latin typeface="Cambria" panose="020405030504060302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smtClean="0">
                <a:ln>
                  <a:noFill/>
                </a:ln>
                <a:solidFill>
                  <a:prstClr val="white"/>
                </a:solidFill>
                <a:effectLst/>
                <a:uLnTx/>
                <a:uFillTx/>
                <a:latin typeface="Cambria" panose="02040503050406030204" pitchFamily="18" charset="0"/>
              </a:rPr>
              <a:t>Strategies for management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smtClean="0">
                <a:ln>
                  <a:noFill/>
                </a:ln>
                <a:solidFill>
                  <a:prstClr val="white"/>
                </a:solidFill>
                <a:effectLst/>
                <a:uLnTx/>
                <a:uFillTx/>
                <a:latin typeface="Cambria" panose="02040503050406030204" pitchFamily="18" charset="0"/>
              </a:rPr>
              <a:t>Species Examples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smtClean="0">
                <a:solidFill>
                  <a:prstClr val="white"/>
                </a:solidFill>
                <a:latin typeface="Cambria" panose="02040503050406030204" pitchFamily="18" charset="0"/>
              </a:rPr>
              <a:t>Specimen Collection Protocol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smtClean="0">
                <a:ln>
                  <a:noFill/>
                </a:ln>
                <a:solidFill>
                  <a:prstClr val="white"/>
                </a:solidFill>
                <a:effectLst/>
                <a:uLnTx/>
                <a:uFillTx/>
                <a:latin typeface="Cambria" panose="02040503050406030204" pitchFamily="18" charset="0"/>
              </a:rPr>
              <a:t>Additional</a:t>
            </a:r>
            <a:r>
              <a:rPr kumimoji="0" lang="en-US" sz="3200" b="0" i="0" u="none" strike="noStrike" kern="1200" cap="none" spc="0" normalizeH="0" noProof="0" dirty="0" smtClean="0">
                <a:ln>
                  <a:noFill/>
                </a:ln>
                <a:solidFill>
                  <a:prstClr val="white"/>
                </a:solidFill>
                <a:effectLst/>
                <a:uLnTx/>
                <a:uFillTx/>
                <a:latin typeface="Cambria" panose="02040503050406030204" pitchFamily="18" charset="0"/>
              </a:rPr>
              <a:t> Resources </a:t>
            </a:r>
            <a:endParaRPr kumimoji="0" lang="en-US" sz="3200" b="0" i="0" u="none" strike="noStrike" kern="1200" cap="none" spc="0" normalizeH="0" baseline="0" noProof="0" dirty="0" smtClean="0">
              <a:ln>
                <a:noFill/>
              </a:ln>
              <a:solidFill>
                <a:prstClr val="white"/>
              </a:solidFill>
              <a:effectLst/>
              <a:uLnTx/>
              <a:uFillTx/>
              <a:latin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smtClean="0">
              <a:ln>
                <a:noFill/>
              </a:ln>
              <a:solidFill>
                <a:prstClr val="white"/>
              </a:solidFill>
              <a:effectLst/>
              <a:uLnTx/>
              <a:uFillTx/>
              <a:latin typeface="Cambria" panose="02040503050406030204" pitchFamily="18" charset="0"/>
            </a:endParaRPr>
          </a:p>
        </p:txBody>
      </p:sp>
      <p:sp>
        <p:nvSpPr>
          <p:cNvPr id="4" name="TextBox 3"/>
          <p:cNvSpPr txBox="1"/>
          <p:nvPr/>
        </p:nvSpPr>
        <p:spPr>
          <a:xfrm>
            <a:off x="845982" y="1127802"/>
            <a:ext cx="7036904"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smtClean="0">
                <a:ln>
                  <a:noFill/>
                </a:ln>
                <a:solidFill>
                  <a:prstClr val="white"/>
                </a:solidFill>
                <a:effectLst/>
                <a:uLnTx/>
                <a:uFillTx/>
                <a:latin typeface="Cambria" panose="02040503050406030204" pitchFamily="18" charset="0"/>
              </a:rPr>
              <a:t>Presentation Outline </a:t>
            </a:r>
            <a:endParaRPr kumimoji="0" lang="en-US" sz="4400" b="1" i="0" u="none" strike="noStrike" kern="1200" cap="none" spc="0" normalizeH="0" baseline="0" noProof="0" dirty="0">
              <a:ln>
                <a:noFill/>
              </a:ln>
              <a:solidFill>
                <a:prstClr val="white"/>
              </a:solidFill>
              <a:effectLst/>
              <a:uLnTx/>
              <a:uFillTx/>
              <a:latin typeface="Cambria" panose="02040503050406030204" pitchFamily="18" charset="0"/>
            </a:endParaRPr>
          </a:p>
        </p:txBody>
      </p:sp>
    </p:spTree>
    <p:extLst>
      <p:ext uri="{BB962C8B-B14F-4D97-AF65-F5344CB8AC3E}">
        <p14:creationId xmlns:p14="http://schemas.microsoft.com/office/powerpoint/2010/main" val="187982723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txBox="1">
            <a:spLocks/>
          </p:cNvSpPr>
          <p:nvPr/>
        </p:nvSpPr>
        <p:spPr>
          <a:xfrm>
            <a:off x="63795" y="2057467"/>
            <a:ext cx="6991675" cy="2339813"/>
          </a:xfrm>
          <a:prstGeom prst="rect">
            <a:avLst/>
          </a:prstGeom>
          <a:noFill/>
        </p:spPr>
        <p:txBody>
          <a:bodyPr vert="horz" lIns="91429" tIns="45714" rIns="91429" bIns="45714"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u="none" strike="noStrike" kern="1200" cap="none" spc="0" normalizeH="0" baseline="0" noProof="0" dirty="0">
                <a:ln>
                  <a:noFill/>
                </a:ln>
                <a:solidFill>
                  <a:prstClr val="white"/>
                </a:solidFill>
                <a:effectLst/>
                <a:uLnTx/>
                <a:uFillTx/>
                <a:latin typeface="Cambria" panose="02040503050406030204" pitchFamily="18" charset="0"/>
              </a:rPr>
              <a:t>Ecological Threat</a:t>
            </a:r>
          </a:p>
          <a:p>
            <a:pPr marR="0" lvl="0" algn="ctr" defTabSz="914400" rtl="0" eaLnBrk="1" fontAlgn="auto" latinLnBrk="0" hangingPunct="1">
              <a:lnSpc>
                <a:spcPct val="100000"/>
              </a:lnSpc>
              <a:spcBef>
                <a:spcPts val="0"/>
              </a:spcBef>
              <a:spcAft>
                <a:spcPts val="0"/>
              </a:spcAft>
              <a:buClrTx/>
              <a:buSzTx/>
              <a:tabLst/>
              <a:defRPr/>
            </a:pPr>
            <a:r>
              <a:rPr kumimoji="0" lang="en-US" sz="2400" b="0" u="none" strike="noStrike" kern="1200" cap="none" spc="0" normalizeH="0" baseline="0" noProof="0" dirty="0" smtClean="0">
                <a:ln>
                  <a:noFill/>
                </a:ln>
                <a:solidFill>
                  <a:prstClr val="white"/>
                </a:solidFill>
                <a:effectLst/>
                <a:uLnTx/>
                <a:uFillTx/>
                <a:latin typeface="Cambria" panose="02040503050406030204" pitchFamily="18" charset="0"/>
              </a:rPr>
              <a:t>Impenetrable mats </a:t>
            </a:r>
            <a:r>
              <a:rPr kumimoji="0" lang="en-US" sz="2400" b="0" u="none" strike="noStrike" kern="1200" cap="none" spc="0" normalizeH="0" baseline="0" noProof="0" dirty="0">
                <a:ln>
                  <a:noFill/>
                </a:ln>
                <a:solidFill>
                  <a:prstClr val="white"/>
                </a:solidFill>
                <a:effectLst/>
                <a:uLnTx/>
                <a:uFillTx/>
                <a:latin typeface="Cambria" panose="02040503050406030204" pitchFamily="18" charset="0"/>
              </a:rPr>
              <a:t>that </a:t>
            </a:r>
            <a:r>
              <a:rPr kumimoji="0" lang="en-US" sz="2400" b="0" strike="noStrike" kern="1200" cap="none" spc="0" normalizeH="0" baseline="0" noProof="0" dirty="0">
                <a:ln>
                  <a:noFill/>
                </a:ln>
                <a:solidFill>
                  <a:prstClr val="white"/>
                </a:solidFill>
                <a:effectLst/>
                <a:uLnTx/>
                <a:uFillTx/>
                <a:latin typeface="Cambria" panose="02040503050406030204" pitchFamily="18" charset="0"/>
              </a:rPr>
              <a:t>completely dominate surface </a:t>
            </a:r>
            <a:r>
              <a:rPr kumimoji="0" lang="en-US" sz="2400" b="0" strike="noStrike" kern="1200" cap="none" spc="0" normalizeH="0" baseline="0" noProof="0" dirty="0" smtClean="0">
                <a:ln>
                  <a:noFill/>
                </a:ln>
                <a:solidFill>
                  <a:prstClr val="white"/>
                </a:solidFill>
                <a:effectLst/>
                <a:uLnTx/>
                <a:uFillTx/>
                <a:latin typeface="Cambria" panose="02040503050406030204" pitchFamily="18" charset="0"/>
              </a:rPr>
              <a:t>water</a:t>
            </a:r>
            <a:r>
              <a:rPr kumimoji="0" lang="en-US" sz="2400" b="0" strike="noStrike" kern="1200" cap="none" spc="0" normalizeH="0" noProof="0" dirty="0" smtClean="0">
                <a:ln>
                  <a:noFill/>
                </a:ln>
                <a:solidFill>
                  <a:prstClr val="white"/>
                </a:solidFill>
                <a:effectLst/>
                <a:uLnTx/>
                <a:uFillTx/>
                <a:latin typeface="Cambria" panose="02040503050406030204" pitchFamily="18" charset="0"/>
              </a:rPr>
              <a:t> which </a:t>
            </a:r>
            <a:r>
              <a:rPr lang="en-US" sz="2400" dirty="0" smtClean="0">
                <a:solidFill>
                  <a:prstClr val="white"/>
                </a:solidFill>
                <a:latin typeface="Cambria" panose="02040503050406030204" pitchFamily="18" charset="0"/>
              </a:rPr>
              <a:t>alters </a:t>
            </a:r>
            <a:r>
              <a:rPr lang="en-US" sz="2400" dirty="0">
                <a:solidFill>
                  <a:prstClr val="white"/>
                </a:solidFill>
                <a:latin typeface="Cambria" panose="02040503050406030204" pitchFamily="18" charset="0"/>
              </a:rPr>
              <a:t>water quality and </a:t>
            </a:r>
            <a:r>
              <a:rPr lang="en-US" sz="2400" dirty="0" smtClean="0">
                <a:solidFill>
                  <a:prstClr val="white"/>
                </a:solidFill>
                <a:latin typeface="Cambria" panose="02040503050406030204" pitchFamily="18" charset="0"/>
              </a:rPr>
              <a:t>clarity, Eliminates </a:t>
            </a:r>
            <a:r>
              <a:rPr lang="en-US" sz="2400" dirty="0">
                <a:solidFill>
                  <a:prstClr val="white"/>
                </a:solidFill>
                <a:latin typeface="Cambria" panose="02040503050406030204" pitchFamily="18" charset="0"/>
              </a:rPr>
              <a:t>the growth of native aquatic </a:t>
            </a:r>
            <a:r>
              <a:rPr lang="en-US" sz="2400" dirty="0" smtClean="0">
                <a:solidFill>
                  <a:prstClr val="white"/>
                </a:solidFill>
                <a:latin typeface="Cambria" panose="02040503050406030204" pitchFamily="18" charset="0"/>
              </a:rPr>
              <a:t>plants, Makes </a:t>
            </a:r>
            <a:r>
              <a:rPr lang="en-US" sz="2400" dirty="0">
                <a:solidFill>
                  <a:prstClr val="white"/>
                </a:solidFill>
                <a:latin typeface="Cambria" panose="02040503050406030204" pitchFamily="18" charset="0"/>
              </a:rPr>
              <a:t>boating, fishing, and swimming </a:t>
            </a:r>
            <a:r>
              <a:rPr lang="en-US" sz="2400" dirty="0" smtClean="0">
                <a:solidFill>
                  <a:prstClr val="white"/>
                </a:solidFill>
                <a:latin typeface="Cambria" panose="02040503050406030204" pitchFamily="18" charset="0"/>
              </a:rPr>
              <a:t>hazardous</a:t>
            </a:r>
            <a:endParaRPr kumimoji="0" lang="en-US" sz="2400" b="0" u="none" strike="noStrike" kern="1200" cap="none" spc="0" normalizeH="0" baseline="0" noProof="0" dirty="0">
              <a:ln>
                <a:noFill/>
              </a:ln>
              <a:solidFill>
                <a:prstClr val="white"/>
              </a:solidFill>
              <a:effectLst/>
              <a:uLnTx/>
              <a:uFillTx/>
              <a:latin typeface="Cambria" panose="02040503050406030204" pitchFamily="18" charset="0"/>
            </a:endParaRPr>
          </a:p>
        </p:txBody>
      </p:sp>
      <p:sp>
        <p:nvSpPr>
          <p:cNvPr id="4" name="Title 1"/>
          <p:cNvSpPr txBox="1">
            <a:spLocks/>
          </p:cNvSpPr>
          <p:nvPr/>
        </p:nvSpPr>
        <p:spPr>
          <a:xfrm>
            <a:off x="1" y="128790"/>
            <a:ext cx="12191996" cy="602551"/>
          </a:xfrm>
          <a:prstGeom prst="rect">
            <a:avLst/>
          </a:prstGeom>
          <a:noFill/>
        </p:spPr>
        <p:txBody>
          <a:bodyPr/>
          <a:lstStyle>
            <a:lvl1pPr algn="ctr" defTabSz="914293" rtl="0" eaLnBrk="1" latinLnBrk="0" hangingPunct="1">
              <a:spcBef>
                <a:spcPct val="0"/>
              </a:spcBef>
              <a:buNone/>
              <a:defRPr sz="4400" kern="1200">
                <a:solidFill>
                  <a:schemeClr val="tx1"/>
                </a:solidFill>
                <a:latin typeface="+mj-lt"/>
                <a:ea typeface="+mj-ea"/>
                <a:cs typeface="+mj-cs"/>
              </a:defRPr>
            </a:lvl1pPr>
          </a:lstStyle>
          <a:p>
            <a:pPr marL="0" marR="0" lvl="0" indent="0" algn="ctr" defTabSz="914293"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smtClean="0">
                <a:ln>
                  <a:noFill/>
                </a:ln>
                <a:solidFill>
                  <a:prstClr val="white"/>
                </a:solidFill>
                <a:effectLst/>
                <a:uLnTx/>
                <a:uFillTx/>
                <a:latin typeface="Cambria" panose="02040503050406030204" pitchFamily="18" charset="0"/>
                <a:ea typeface="+mj-ea"/>
                <a:cs typeface="+mj-cs"/>
              </a:rPr>
              <a:t>Water </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mj-ea"/>
                <a:cs typeface="+mj-cs"/>
              </a:rPr>
              <a:t>Chestnut </a:t>
            </a:r>
            <a:r>
              <a:rPr kumimoji="0" lang="en-US" sz="4000" b="1" i="1" u="none" strike="noStrike" kern="1200" cap="none" spc="0" normalizeH="0" baseline="0" noProof="0" dirty="0">
                <a:ln>
                  <a:noFill/>
                </a:ln>
                <a:solidFill>
                  <a:prstClr val="white"/>
                </a:solidFill>
                <a:effectLst/>
                <a:uLnTx/>
                <a:uFillTx/>
                <a:latin typeface="Cambria" panose="02040503050406030204" pitchFamily="18" charset="0"/>
                <a:ea typeface="+mj-ea"/>
                <a:cs typeface="+mj-cs"/>
              </a:rPr>
              <a:t>(</a:t>
            </a:r>
            <a:r>
              <a:rPr kumimoji="0" lang="en-US" sz="4000" b="1" i="1" u="none" strike="noStrike" kern="1200" cap="none" spc="0" normalizeH="0" baseline="0" noProof="0" dirty="0" err="1">
                <a:ln>
                  <a:noFill/>
                </a:ln>
                <a:solidFill>
                  <a:prstClr val="white"/>
                </a:solidFill>
                <a:effectLst/>
                <a:uLnTx/>
                <a:uFillTx/>
                <a:latin typeface="Cambria" panose="02040503050406030204" pitchFamily="18" charset="0"/>
                <a:ea typeface="+mj-ea"/>
                <a:cs typeface="+mj-cs"/>
              </a:rPr>
              <a:t>Trapa</a:t>
            </a:r>
            <a:r>
              <a:rPr kumimoji="0" lang="en-US" sz="4000" b="1" i="1" u="none" strike="noStrike" kern="1200" cap="none" spc="0" normalizeH="0" baseline="0" noProof="0" dirty="0">
                <a:ln>
                  <a:noFill/>
                </a:ln>
                <a:solidFill>
                  <a:prstClr val="white"/>
                </a:solidFill>
                <a:effectLst/>
                <a:uLnTx/>
                <a:uFillTx/>
                <a:latin typeface="Cambria" panose="02040503050406030204" pitchFamily="18" charset="0"/>
                <a:ea typeface="+mj-ea"/>
                <a:cs typeface="+mj-cs"/>
              </a:rPr>
              <a:t> </a:t>
            </a:r>
            <a:r>
              <a:rPr kumimoji="0" lang="en-US" sz="4000" b="1" i="1" u="none" strike="noStrike" kern="1200" cap="none" spc="0" normalizeH="0" baseline="0" noProof="0" dirty="0" err="1">
                <a:ln>
                  <a:noFill/>
                </a:ln>
                <a:solidFill>
                  <a:prstClr val="white"/>
                </a:solidFill>
                <a:effectLst/>
                <a:uLnTx/>
                <a:uFillTx/>
                <a:latin typeface="Cambria" panose="02040503050406030204" pitchFamily="18" charset="0"/>
                <a:ea typeface="+mj-ea"/>
                <a:cs typeface="+mj-cs"/>
              </a:rPr>
              <a:t>natans</a:t>
            </a:r>
            <a:r>
              <a:rPr kumimoji="0" lang="en-US" sz="4000" b="1" i="1" u="none" strike="noStrike" kern="1200" cap="none" spc="0" normalizeH="0" baseline="0" noProof="0" dirty="0">
                <a:ln>
                  <a:noFill/>
                </a:ln>
                <a:solidFill>
                  <a:prstClr val="white"/>
                </a:solidFill>
                <a:effectLst/>
                <a:uLnTx/>
                <a:uFillTx/>
                <a:latin typeface="Cambria" panose="02040503050406030204" pitchFamily="18" charset="0"/>
                <a:ea typeface="+mj-ea"/>
                <a:cs typeface="+mj-cs"/>
              </a:rPr>
              <a:t>)</a:t>
            </a:r>
          </a:p>
        </p:txBody>
      </p:sp>
      <p:sp>
        <p:nvSpPr>
          <p:cNvPr id="5" name="TextBox 4"/>
          <p:cNvSpPr txBox="1"/>
          <p:nvPr/>
        </p:nvSpPr>
        <p:spPr>
          <a:xfrm>
            <a:off x="693466" y="866757"/>
            <a:ext cx="5732332"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u="none" strike="noStrike" kern="1200" cap="none" spc="0" normalizeH="0" baseline="0" noProof="0" dirty="0">
                <a:ln>
                  <a:noFill/>
                </a:ln>
                <a:solidFill>
                  <a:prstClr val="white"/>
                </a:solidFill>
                <a:effectLst/>
                <a:uLnTx/>
                <a:uFillTx/>
                <a:latin typeface="Cambria" panose="02040503050406030204" pitchFamily="18" charset="0"/>
                <a:ea typeface="+mn-ea"/>
                <a:cs typeface="+mn-cs"/>
              </a:rPr>
              <a:t>Native Range/Introduction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 Western Europe, Northeast </a:t>
            </a:r>
            <a:r>
              <a:rPr kumimoji="0" lang="en-US" sz="2400" b="0" u="none" strike="noStrike" kern="1200" cap="none" spc="0" normalizeH="0" baseline="0" noProof="0" dirty="0" smtClean="0">
                <a:ln>
                  <a:noFill/>
                </a:ln>
                <a:solidFill>
                  <a:prstClr val="white"/>
                </a:solidFill>
                <a:effectLst/>
                <a:uLnTx/>
                <a:uFillTx/>
                <a:latin typeface="Cambria" panose="02040503050406030204" pitchFamily="18" charset="0"/>
                <a:ea typeface="+mn-ea"/>
                <a:cs typeface="+mn-cs"/>
              </a:rPr>
              <a:t>Asia &amp; </a:t>
            </a:r>
            <a:r>
              <a:rPr kumimoji="0" lang="en-US" sz="2400" b="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Africa/ accidental cultivation </a:t>
            </a:r>
          </a:p>
        </p:txBody>
      </p:sp>
      <p:sp>
        <p:nvSpPr>
          <p:cNvPr id="8" name="TextBox 7"/>
          <p:cNvSpPr txBox="1"/>
          <p:nvPr/>
        </p:nvSpPr>
        <p:spPr>
          <a:xfrm>
            <a:off x="522914" y="4397280"/>
            <a:ext cx="6073437" cy="1938992"/>
          </a:xfrm>
          <a:prstGeom prst="rect">
            <a:avLst/>
          </a:prstGeom>
          <a:noFill/>
        </p:spPr>
        <p:txBody>
          <a:bodyPr wrap="square" rtlCol="0">
            <a:spAutoFit/>
          </a:bodyPr>
          <a:lstStyle/>
          <a:p>
            <a:pPr lvl="0" algn="ctr">
              <a:defRPr/>
            </a:pPr>
            <a:r>
              <a:rPr lang="en-US" sz="2400" b="1" dirty="0">
                <a:solidFill>
                  <a:prstClr val="white"/>
                </a:solidFill>
                <a:latin typeface="Cambria" panose="02040503050406030204" pitchFamily="18" charset="0"/>
              </a:rPr>
              <a:t>Suggested </a:t>
            </a:r>
            <a:r>
              <a:rPr kumimoji="0" lang="en-US" sz="2400" b="1" u="none" strike="noStrike" kern="1200" cap="none" spc="0" normalizeH="0" baseline="0" noProof="0" dirty="0" smtClean="0">
                <a:ln>
                  <a:noFill/>
                </a:ln>
                <a:solidFill>
                  <a:prstClr val="white"/>
                </a:solidFill>
                <a:effectLst/>
                <a:uLnTx/>
                <a:uFillTx/>
                <a:latin typeface="Cambria" panose="02040503050406030204" pitchFamily="18" charset="0"/>
              </a:rPr>
              <a:t>Control</a:t>
            </a:r>
            <a:r>
              <a:rPr kumimoji="0" lang="en-US" sz="2400" b="1" u="none" strike="noStrike" kern="1200" cap="none" spc="0" normalizeH="0" baseline="0" noProof="0" dirty="0">
                <a:ln>
                  <a:noFill/>
                </a:ln>
                <a:solidFill>
                  <a:prstClr val="white"/>
                </a:solidFill>
                <a:effectLst/>
                <a:uLnTx/>
                <a:uFillTx/>
                <a:latin typeface="Cambria" panose="02040503050406030204" pitchFamily="18" charset="0"/>
              </a:rPr>
              <a:t>: </a:t>
            </a:r>
          </a:p>
          <a:p>
            <a:pPr lvl="0" algn="ctr"/>
            <a:r>
              <a:rPr lang="en-US" sz="2400" dirty="0">
                <a:solidFill>
                  <a:prstClr val="white"/>
                </a:solidFill>
                <a:latin typeface="Cambria" panose="02040503050406030204" pitchFamily="18" charset="0"/>
              </a:rPr>
              <a:t>Small populations </a:t>
            </a:r>
            <a:r>
              <a:rPr lang="en-US" sz="2400" dirty="0" smtClean="0">
                <a:solidFill>
                  <a:prstClr val="white"/>
                </a:solidFill>
                <a:latin typeface="Cambria" panose="02040503050406030204" pitchFamily="18" charset="0"/>
              </a:rPr>
              <a:t>controlled </a:t>
            </a:r>
            <a:r>
              <a:rPr lang="en-US" sz="2400" dirty="0">
                <a:solidFill>
                  <a:prstClr val="white"/>
                </a:solidFill>
                <a:latin typeface="Cambria" panose="02040503050406030204" pitchFamily="18" charset="0"/>
              </a:rPr>
              <a:t>by hand </a:t>
            </a:r>
            <a:r>
              <a:rPr lang="en-US" sz="2400" dirty="0" smtClean="0">
                <a:solidFill>
                  <a:prstClr val="white"/>
                </a:solidFill>
                <a:latin typeface="Cambria" panose="02040503050406030204" pitchFamily="18" charset="0"/>
              </a:rPr>
              <a:t>pulling, </a:t>
            </a:r>
            <a:r>
              <a:rPr lang="en-US" sz="2400" dirty="0">
                <a:solidFill>
                  <a:prstClr val="white"/>
                </a:solidFill>
                <a:latin typeface="Cambria" panose="02040503050406030204" pitchFamily="18" charset="0"/>
              </a:rPr>
              <a:t>Large populations </a:t>
            </a:r>
            <a:r>
              <a:rPr lang="en-US" sz="2400" dirty="0" smtClean="0">
                <a:solidFill>
                  <a:prstClr val="white"/>
                </a:solidFill>
                <a:latin typeface="Cambria" panose="02040503050406030204" pitchFamily="18" charset="0"/>
              </a:rPr>
              <a:t>controlled by mechanical </a:t>
            </a:r>
            <a:r>
              <a:rPr lang="en-US" sz="2400" dirty="0">
                <a:solidFill>
                  <a:prstClr val="white"/>
                </a:solidFill>
                <a:latin typeface="Cambria" panose="02040503050406030204" pitchFamily="18" charset="0"/>
              </a:rPr>
              <a:t>harvesters </a:t>
            </a:r>
            <a:r>
              <a:rPr lang="en-US" sz="2400" dirty="0" smtClean="0">
                <a:solidFill>
                  <a:prstClr val="white"/>
                </a:solidFill>
                <a:latin typeface="Cambria" panose="02040503050406030204" pitchFamily="18" charset="0"/>
              </a:rPr>
              <a:t>or aquatic </a:t>
            </a:r>
            <a:r>
              <a:rPr lang="en-US" sz="2400" dirty="0">
                <a:solidFill>
                  <a:prstClr val="white"/>
                </a:solidFill>
                <a:latin typeface="Cambria" panose="02040503050406030204" pitchFamily="18" charset="0"/>
              </a:rPr>
              <a:t>herbicides</a:t>
            </a:r>
            <a:r>
              <a:rPr lang="en-US" sz="2400" dirty="0" smtClean="0">
                <a:solidFill>
                  <a:prstClr val="white"/>
                </a:solidFill>
                <a:latin typeface="Cambria" panose="02040503050406030204" pitchFamily="18" charset="0"/>
              </a:rPr>
              <a:t>. Biological </a:t>
            </a:r>
            <a:r>
              <a:rPr kumimoji="0" lang="en-US" sz="2400" b="0" u="none" strike="noStrike" kern="1200" cap="none" spc="0" normalizeH="0" baseline="0" noProof="0" dirty="0" smtClean="0">
                <a:ln>
                  <a:noFill/>
                </a:ln>
                <a:solidFill>
                  <a:prstClr val="white"/>
                </a:solidFill>
                <a:effectLst/>
                <a:uLnTx/>
                <a:uFillTx/>
                <a:latin typeface="Cambria" panose="02040503050406030204" pitchFamily="18" charset="0"/>
              </a:rPr>
              <a:t>control agents are being explored</a:t>
            </a:r>
            <a:endParaRPr kumimoji="0" lang="en-US" sz="2400" b="0" u="none" strike="noStrike" kern="1200" cap="none" spc="0" normalizeH="0" baseline="0" noProof="0" dirty="0">
              <a:ln>
                <a:noFill/>
              </a:ln>
              <a:solidFill>
                <a:prstClr val="white"/>
              </a:solidFill>
              <a:effectLst/>
              <a:uLnTx/>
              <a:uFillTx/>
              <a:latin typeface="Cambria" panose="02040503050406030204" pitchFamily="18" charset="0"/>
            </a:endParaRPr>
          </a:p>
        </p:txBody>
      </p:sp>
      <p:pic>
        <p:nvPicPr>
          <p:cNvPr id="2" name="Picture 1"/>
          <p:cNvPicPr>
            <a:picLocks noChangeAspect="1"/>
          </p:cNvPicPr>
          <p:nvPr/>
        </p:nvPicPr>
        <p:blipFill rotWithShape="1">
          <a:blip r:embed="rId3"/>
          <a:srcRect l="6090" t="17402" r="7693" b="12123"/>
          <a:stretch/>
        </p:blipFill>
        <p:spPr>
          <a:xfrm>
            <a:off x="7130905" y="934913"/>
            <a:ext cx="5029200" cy="4991808"/>
          </a:xfrm>
          <a:prstGeom prst="rect">
            <a:avLst/>
          </a:prstGeom>
        </p:spPr>
      </p:pic>
    </p:spTree>
    <p:extLst>
      <p:ext uri="{BB962C8B-B14F-4D97-AF65-F5344CB8AC3E}">
        <p14:creationId xmlns:p14="http://schemas.microsoft.com/office/powerpoint/2010/main" val="280355064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72736" y="3125339"/>
            <a:ext cx="10846527" cy="1200329"/>
          </a:xfrm>
          <a:prstGeom prst="rect">
            <a:avLst/>
          </a:prstGeom>
        </p:spPr>
        <p:txBody>
          <a:bodyPr wrap="square">
            <a:spAutoFit/>
          </a:bodyPr>
          <a:lstStyle/>
          <a:p>
            <a:pPr algn="ctr"/>
            <a:r>
              <a:rPr lang="en-US" sz="2400" dirty="0" smtClean="0">
                <a:solidFill>
                  <a:schemeClr val="bg1"/>
                </a:solidFill>
              </a:rPr>
              <a:t>If </a:t>
            </a:r>
            <a:r>
              <a:rPr lang="en-US" sz="2400" dirty="0">
                <a:solidFill>
                  <a:schemeClr val="bg1"/>
                </a:solidFill>
              </a:rPr>
              <a:t>you discover an aquatic species that you cannot identify or you suspect may be </a:t>
            </a:r>
            <a:r>
              <a:rPr lang="en-US" sz="2400" dirty="0" smtClean="0">
                <a:solidFill>
                  <a:schemeClr val="bg1"/>
                </a:solidFill>
              </a:rPr>
              <a:t>an invasive </a:t>
            </a:r>
            <a:r>
              <a:rPr lang="en-US" sz="2400" dirty="0">
                <a:solidFill>
                  <a:schemeClr val="bg1"/>
                </a:solidFill>
              </a:rPr>
              <a:t>species, follow AIS identification and specimen collection protocols </a:t>
            </a:r>
            <a:r>
              <a:rPr lang="en-US" sz="2400" dirty="0" smtClean="0">
                <a:solidFill>
                  <a:schemeClr val="bg1"/>
                </a:solidFill>
              </a:rPr>
              <a:t>as </a:t>
            </a:r>
            <a:r>
              <a:rPr lang="en-US" sz="2400" dirty="0">
                <a:solidFill>
                  <a:schemeClr val="bg1"/>
                </a:solidFill>
              </a:rPr>
              <a:t>designated </a:t>
            </a:r>
            <a:r>
              <a:rPr lang="en-US" sz="2400" dirty="0" smtClean="0">
                <a:solidFill>
                  <a:schemeClr val="bg1"/>
                </a:solidFill>
              </a:rPr>
              <a:t>and </a:t>
            </a:r>
            <a:r>
              <a:rPr lang="en-US" sz="2400" dirty="0">
                <a:solidFill>
                  <a:schemeClr val="bg1"/>
                </a:solidFill>
              </a:rPr>
              <a:t>refer the boater to </a:t>
            </a:r>
            <a:r>
              <a:rPr lang="en-US" sz="2400" dirty="0" smtClean="0">
                <a:solidFill>
                  <a:schemeClr val="bg1"/>
                </a:solidFill>
              </a:rPr>
              <a:t>additional </a:t>
            </a:r>
            <a:r>
              <a:rPr lang="en-US" sz="2400" b="1" dirty="0" err="1">
                <a:solidFill>
                  <a:schemeClr val="bg1"/>
                </a:solidFill>
              </a:rPr>
              <a:t>Clean~Drain~Dry</a:t>
            </a:r>
            <a:r>
              <a:rPr lang="en-US" sz="2400" dirty="0">
                <a:solidFill>
                  <a:schemeClr val="bg1"/>
                </a:solidFill>
              </a:rPr>
              <a:t> </a:t>
            </a:r>
            <a:r>
              <a:rPr lang="en-US" sz="2400" dirty="0" smtClean="0">
                <a:solidFill>
                  <a:schemeClr val="bg1"/>
                </a:solidFill>
              </a:rPr>
              <a:t>materials.</a:t>
            </a:r>
          </a:p>
        </p:txBody>
      </p:sp>
      <p:sp>
        <p:nvSpPr>
          <p:cNvPr id="3" name="TextBox 2"/>
          <p:cNvSpPr txBox="1"/>
          <p:nvPr/>
        </p:nvSpPr>
        <p:spPr>
          <a:xfrm>
            <a:off x="0" y="1297172"/>
            <a:ext cx="12192000" cy="1446550"/>
          </a:xfrm>
          <a:prstGeom prst="rect">
            <a:avLst/>
          </a:prstGeom>
          <a:noFill/>
        </p:spPr>
        <p:txBody>
          <a:bodyPr wrap="square" rtlCol="0">
            <a:spAutoFit/>
          </a:bodyPr>
          <a:lstStyle/>
          <a:p>
            <a:pPr algn="ctr"/>
            <a:r>
              <a:rPr lang="en-US" sz="4400" dirty="0">
                <a:solidFill>
                  <a:schemeClr val="bg1"/>
                </a:solidFill>
                <a:latin typeface="Cambria" panose="02040503050406030204" pitchFamily="18" charset="0"/>
              </a:rPr>
              <a:t>What </a:t>
            </a:r>
            <a:r>
              <a:rPr lang="en-US" sz="4400" dirty="0" smtClean="0">
                <a:solidFill>
                  <a:schemeClr val="bg1"/>
                </a:solidFill>
                <a:latin typeface="Cambria" panose="02040503050406030204" pitchFamily="18" charset="0"/>
              </a:rPr>
              <a:t>should a steward do when observing water and hitchhiking organisms/debris?</a:t>
            </a:r>
            <a:endParaRPr lang="en-US" sz="4400" dirty="0">
              <a:solidFill>
                <a:schemeClr val="bg1"/>
              </a:solidFill>
              <a:latin typeface="Cambria" panose="02040503050406030204" pitchFamily="18" charset="0"/>
            </a:endParaRPr>
          </a:p>
        </p:txBody>
      </p:sp>
    </p:spTree>
    <p:extLst>
      <p:ext uri="{BB962C8B-B14F-4D97-AF65-F5344CB8AC3E}">
        <p14:creationId xmlns:p14="http://schemas.microsoft.com/office/powerpoint/2010/main" val="333713034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22090" y="2418073"/>
            <a:ext cx="9167233" cy="1569660"/>
          </a:xfrm>
          <a:prstGeom prst="rect">
            <a:avLst/>
          </a:prstGeom>
          <a:noFill/>
        </p:spPr>
        <p:txBody>
          <a:bodyPr wrap="square" rtlCol="0">
            <a:spAutoFit/>
          </a:bodyPr>
          <a:lstStyle/>
          <a:p>
            <a:pPr marL="342900" indent="-342900">
              <a:buFont typeface="Wingdings" panose="05000000000000000000" pitchFamily="2" charset="2"/>
              <a:buChar char="Ø"/>
            </a:pPr>
            <a:r>
              <a:rPr lang="en-US" sz="2400" dirty="0">
                <a:solidFill>
                  <a:schemeClr val="bg1"/>
                </a:solidFill>
                <a:latin typeface="Cambria" panose="02040503050406030204" pitchFamily="18" charset="0"/>
              </a:rPr>
              <a:t>Obtain Positive ID of </a:t>
            </a:r>
            <a:r>
              <a:rPr lang="en-US" sz="2400" dirty="0" smtClean="0">
                <a:solidFill>
                  <a:schemeClr val="bg1"/>
                </a:solidFill>
                <a:latin typeface="Cambria" panose="02040503050406030204" pitchFamily="18" charset="0"/>
              </a:rPr>
              <a:t>Organisms: document </a:t>
            </a:r>
            <a:r>
              <a:rPr lang="en-US" sz="2400" dirty="0">
                <a:solidFill>
                  <a:schemeClr val="bg1"/>
                </a:solidFill>
                <a:latin typeface="Cambria" panose="02040503050406030204" pitchFamily="18" charset="0"/>
              </a:rPr>
              <a:t>the organism- photograph or draw, where it was found and </a:t>
            </a:r>
            <a:r>
              <a:rPr lang="en-US" sz="2400" dirty="0" smtClean="0">
                <a:solidFill>
                  <a:schemeClr val="bg1"/>
                </a:solidFill>
                <a:latin typeface="Cambria" panose="02040503050406030204" pitchFamily="18" charset="0"/>
              </a:rPr>
              <a:t>size</a:t>
            </a:r>
          </a:p>
          <a:p>
            <a:pPr marL="342900" indent="-342900">
              <a:buFont typeface="Wingdings" panose="05000000000000000000" pitchFamily="2" charset="2"/>
              <a:buChar char="Ø"/>
            </a:pPr>
            <a:r>
              <a:rPr lang="en-US" sz="2400" dirty="0" smtClean="0">
                <a:solidFill>
                  <a:schemeClr val="bg1"/>
                </a:solidFill>
                <a:latin typeface="Cambria" panose="02040503050406030204" pitchFamily="18" charset="0"/>
              </a:rPr>
              <a:t>Send </a:t>
            </a:r>
            <a:r>
              <a:rPr lang="en-US" sz="2400" dirty="0">
                <a:solidFill>
                  <a:schemeClr val="bg1"/>
                </a:solidFill>
                <a:latin typeface="Cambria" panose="02040503050406030204" pitchFamily="18" charset="0"/>
              </a:rPr>
              <a:t>photo to </a:t>
            </a:r>
            <a:r>
              <a:rPr lang="en-US" sz="2400" dirty="0" smtClean="0">
                <a:solidFill>
                  <a:schemeClr val="bg1"/>
                </a:solidFill>
                <a:latin typeface="Cambria" panose="02040503050406030204" pitchFamily="18" charset="0"/>
              </a:rPr>
              <a:t>designated contact </a:t>
            </a:r>
            <a:r>
              <a:rPr lang="en-US" sz="2400" dirty="0">
                <a:solidFill>
                  <a:schemeClr val="bg1"/>
                </a:solidFill>
                <a:latin typeface="Cambria" panose="02040503050406030204" pitchFamily="18" charset="0"/>
              </a:rPr>
              <a:t>(lake association president, PRISM coordinator, etc.) and send sample if </a:t>
            </a:r>
            <a:r>
              <a:rPr lang="en-US" sz="2400" dirty="0" smtClean="0">
                <a:solidFill>
                  <a:schemeClr val="bg1"/>
                </a:solidFill>
                <a:latin typeface="Cambria" panose="02040503050406030204" pitchFamily="18" charset="0"/>
              </a:rPr>
              <a:t>requested</a:t>
            </a:r>
            <a:endParaRPr lang="en-US" sz="2400" dirty="0" smtClean="0">
              <a:solidFill>
                <a:schemeClr val="bg1"/>
              </a:solidFill>
              <a:latin typeface="Cambria" panose="02040503050406030204" pitchFamily="18" charset="0"/>
            </a:endParaRPr>
          </a:p>
        </p:txBody>
      </p:sp>
      <p:sp>
        <p:nvSpPr>
          <p:cNvPr id="3" name="Rectangle 2"/>
          <p:cNvSpPr/>
          <p:nvPr/>
        </p:nvSpPr>
        <p:spPr>
          <a:xfrm>
            <a:off x="707960" y="543665"/>
            <a:ext cx="7307321" cy="769441"/>
          </a:xfrm>
          <a:prstGeom prst="rect">
            <a:avLst/>
          </a:prstGeom>
        </p:spPr>
        <p:txBody>
          <a:bodyPr wrap="none">
            <a:spAutoFit/>
          </a:bodyPr>
          <a:lstStyle/>
          <a:p>
            <a:r>
              <a:rPr lang="en-US" sz="4400" dirty="0" smtClean="0">
                <a:solidFill>
                  <a:schemeClr val="bg1"/>
                </a:solidFill>
              </a:rPr>
              <a:t>Specimen Collection Approach </a:t>
            </a:r>
            <a:endParaRPr lang="en-US" sz="4400" dirty="0"/>
          </a:p>
        </p:txBody>
      </p:sp>
    </p:spTree>
    <p:extLst>
      <p:ext uri="{BB962C8B-B14F-4D97-AF65-F5344CB8AC3E}">
        <p14:creationId xmlns:p14="http://schemas.microsoft.com/office/powerpoint/2010/main" val="396889883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64890" y="1398166"/>
            <a:ext cx="10307369" cy="3785652"/>
          </a:xfrm>
          <a:prstGeom prst="rect">
            <a:avLst/>
          </a:prstGeom>
          <a:noFill/>
        </p:spPr>
        <p:txBody>
          <a:bodyPr wrap="square" rtlCol="0">
            <a:spAutoFit/>
          </a:bodyPr>
          <a:lstStyle/>
          <a:p>
            <a:pPr marL="342900" indent="-342900">
              <a:buFont typeface="Wingdings" panose="05000000000000000000" pitchFamily="2" charset="2"/>
              <a:buChar char="Ø"/>
            </a:pPr>
            <a:r>
              <a:rPr lang="en-US" sz="2400" dirty="0" smtClean="0">
                <a:solidFill>
                  <a:schemeClr val="bg1"/>
                </a:solidFill>
                <a:latin typeface="Cambria" panose="02040503050406030204" pitchFamily="18" charset="0"/>
              </a:rPr>
              <a:t>“</a:t>
            </a:r>
            <a:r>
              <a:rPr lang="en-US" sz="2400" dirty="0" smtClean="0">
                <a:solidFill>
                  <a:schemeClr val="bg1"/>
                </a:solidFill>
                <a:latin typeface="Cambria" panose="02040503050406030204" pitchFamily="18" charset="0"/>
              </a:rPr>
              <a:t>Bag </a:t>
            </a:r>
            <a:r>
              <a:rPr lang="en-US" sz="2400" dirty="0">
                <a:solidFill>
                  <a:schemeClr val="bg1"/>
                </a:solidFill>
                <a:latin typeface="Cambria" panose="02040503050406030204" pitchFamily="18" charset="0"/>
              </a:rPr>
              <a:t>and </a:t>
            </a:r>
            <a:r>
              <a:rPr lang="en-US" sz="2400" dirty="0" smtClean="0">
                <a:solidFill>
                  <a:schemeClr val="bg1"/>
                </a:solidFill>
                <a:latin typeface="Cambria" panose="02040503050406030204" pitchFamily="18" charset="0"/>
              </a:rPr>
              <a:t>Tag</a:t>
            </a:r>
            <a:r>
              <a:rPr lang="en-US" sz="2400" dirty="0">
                <a:solidFill>
                  <a:schemeClr val="bg1"/>
                </a:solidFill>
                <a:latin typeface="Cambria" panose="02040503050406030204" pitchFamily="18" charset="0"/>
              </a:rPr>
              <a:t>” specimen collection approach is followed:</a:t>
            </a:r>
          </a:p>
          <a:p>
            <a:pPr marL="731520" indent="-182880">
              <a:buFont typeface="Arial" panose="020B0604020202020204" pitchFamily="34" charset="0"/>
              <a:buChar char="•"/>
            </a:pPr>
            <a:r>
              <a:rPr lang="en-US" sz="2400" dirty="0">
                <a:solidFill>
                  <a:schemeClr val="bg1"/>
                </a:solidFill>
                <a:latin typeface="Cambria" panose="02040503050406030204" pitchFamily="18" charset="0"/>
              </a:rPr>
              <a:t> </a:t>
            </a:r>
            <a:r>
              <a:rPr lang="en-US" sz="2400" dirty="0" smtClean="0">
                <a:solidFill>
                  <a:schemeClr val="bg1"/>
                </a:solidFill>
                <a:latin typeface="Cambria" panose="02040503050406030204" pitchFamily="18" charset="0"/>
              </a:rPr>
              <a:t>Using </a:t>
            </a:r>
            <a:r>
              <a:rPr lang="en-US" sz="2400" dirty="0">
                <a:solidFill>
                  <a:schemeClr val="bg1"/>
                </a:solidFill>
                <a:latin typeface="Cambria" panose="02040503050406030204" pitchFamily="18" charset="0"/>
              </a:rPr>
              <a:t>the provided waterproof permanent marker, write the date; time; </a:t>
            </a:r>
            <a:r>
              <a:rPr lang="en-US" sz="2400" dirty="0" smtClean="0">
                <a:solidFill>
                  <a:schemeClr val="bg1"/>
                </a:solidFill>
                <a:latin typeface="Cambria" panose="02040503050406030204" pitchFamily="18" charset="0"/>
              </a:rPr>
              <a:t>steward </a:t>
            </a:r>
            <a:r>
              <a:rPr lang="en-US" sz="2400" dirty="0">
                <a:solidFill>
                  <a:schemeClr val="bg1"/>
                </a:solidFill>
                <a:latin typeface="Cambria" panose="02040503050406030204" pitchFamily="18" charset="0"/>
              </a:rPr>
              <a:t>name and contact information, name of waterbody, name of launch site </a:t>
            </a:r>
            <a:r>
              <a:rPr lang="en-US" sz="2400" dirty="0" smtClean="0">
                <a:solidFill>
                  <a:schemeClr val="bg1"/>
                </a:solidFill>
                <a:latin typeface="Cambria" panose="02040503050406030204" pitchFamily="18" charset="0"/>
              </a:rPr>
              <a:t>on </a:t>
            </a:r>
            <a:r>
              <a:rPr lang="en-US" sz="2400" dirty="0">
                <a:solidFill>
                  <a:schemeClr val="bg1"/>
                </a:solidFill>
                <a:latin typeface="Cambria" panose="02040503050406030204" pitchFamily="18" charset="0"/>
              </a:rPr>
              <a:t>a </a:t>
            </a:r>
            <a:r>
              <a:rPr lang="en-US" sz="2400" dirty="0" smtClean="0">
                <a:solidFill>
                  <a:schemeClr val="bg1"/>
                </a:solidFill>
                <a:latin typeface="Cambria" panose="02040503050406030204" pitchFamily="18" charset="0"/>
              </a:rPr>
              <a:t>Ziploc </a:t>
            </a:r>
            <a:r>
              <a:rPr lang="en-US" sz="2400" dirty="0">
                <a:solidFill>
                  <a:schemeClr val="bg1"/>
                </a:solidFill>
                <a:latin typeface="Cambria" panose="02040503050406030204" pitchFamily="18" charset="0"/>
              </a:rPr>
              <a:t>bag provided as part of your steward supplies</a:t>
            </a:r>
            <a:r>
              <a:rPr lang="en-US" sz="2400" dirty="0" smtClean="0">
                <a:solidFill>
                  <a:schemeClr val="bg1"/>
                </a:solidFill>
                <a:latin typeface="Cambria" panose="02040503050406030204" pitchFamily="18" charset="0"/>
              </a:rPr>
              <a:t>.</a:t>
            </a:r>
          </a:p>
          <a:p>
            <a:pPr marL="731520" indent="-182880">
              <a:buFont typeface="Arial" panose="020B0604020202020204" pitchFamily="34" charset="0"/>
              <a:buChar char="•"/>
            </a:pPr>
            <a:r>
              <a:rPr lang="en-US" sz="2400" dirty="0" smtClean="0">
                <a:solidFill>
                  <a:schemeClr val="bg1"/>
                </a:solidFill>
                <a:latin typeface="Cambria" panose="02040503050406030204" pitchFamily="18" charset="0"/>
              </a:rPr>
              <a:t>Place sample in bag with moist paper towel, double bag if necessary</a:t>
            </a:r>
          </a:p>
          <a:p>
            <a:pPr marL="731520" indent="-182880">
              <a:buFont typeface="Arial" panose="020B0604020202020204" pitchFamily="34" charset="0"/>
              <a:buChar char="•"/>
            </a:pPr>
            <a:r>
              <a:rPr lang="en-US" sz="2400" dirty="0" smtClean="0">
                <a:solidFill>
                  <a:schemeClr val="bg1"/>
                </a:solidFill>
                <a:latin typeface="Cambria" panose="02040503050406030204" pitchFamily="18" charset="0"/>
              </a:rPr>
              <a:t>Submit “Bag and Tag” collection to coordinator </a:t>
            </a:r>
          </a:p>
          <a:p>
            <a:pPr marL="731520" indent="-182880">
              <a:buFont typeface="Arial" panose="020B0604020202020204" pitchFamily="34" charset="0"/>
              <a:buChar char="•"/>
            </a:pPr>
            <a:r>
              <a:rPr lang="en-US" sz="2400" dirty="0">
                <a:solidFill>
                  <a:schemeClr val="bg1"/>
                </a:solidFill>
                <a:latin typeface="Cambria" panose="02040503050406030204" pitchFamily="18" charset="0"/>
              </a:rPr>
              <a:t>Update data records and iMapInvasives.org database when results are received</a:t>
            </a:r>
          </a:p>
          <a:p>
            <a:endParaRPr lang="en-US" sz="2400" dirty="0" smtClean="0">
              <a:solidFill>
                <a:schemeClr val="bg1"/>
              </a:solidFill>
              <a:latin typeface="Cambria" panose="02040503050406030204" pitchFamily="18" charset="0"/>
            </a:endParaRPr>
          </a:p>
          <a:p>
            <a:endParaRPr lang="en-US" sz="2400" dirty="0">
              <a:solidFill>
                <a:schemeClr val="bg1"/>
              </a:solidFill>
              <a:latin typeface="Cambria" panose="02040503050406030204" pitchFamily="18" charset="0"/>
            </a:endParaRPr>
          </a:p>
        </p:txBody>
      </p:sp>
      <p:sp>
        <p:nvSpPr>
          <p:cNvPr id="3" name="Rectangle 2"/>
          <p:cNvSpPr/>
          <p:nvPr/>
        </p:nvSpPr>
        <p:spPr>
          <a:xfrm>
            <a:off x="707960" y="543665"/>
            <a:ext cx="7307321" cy="769441"/>
          </a:xfrm>
          <a:prstGeom prst="rect">
            <a:avLst/>
          </a:prstGeom>
        </p:spPr>
        <p:txBody>
          <a:bodyPr wrap="none">
            <a:spAutoFit/>
          </a:bodyPr>
          <a:lstStyle/>
          <a:p>
            <a:r>
              <a:rPr lang="en-US" sz="4400" dirty="0" smtClean="0">
                <a:solidFill>
                  <a:schemeClr val="bg1"/>
                </a:solidFill>
              </a:rPr>
              <a:t>Specimen Collection Approach </a:t>
            </a:r>
            <a:endParaRPr lang="en-US" sz="4400" dirty="0"/>
          </a:p>
        </p:txBody>
      </p:sp>
    </p:spTree>
    <p:extLst>
      <p:ext uri="{BB962C8B-B14F-4D97-AF65-F5344CB8AC3E}">
        <p14:creationId xmlns:p14="http://schemas.microsoft.com/office/powerpoint/2010/main" val="198074371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911665" y="978316"/>
            <a:ext cx="10368670" cy="531900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err="1">
                <a:solidFill>
                  <a:schemeClr val="bg1"/>
                </a:solidFill>
                <a:latin typeface="Cambria" panose="02040503050406030204" pitchFamily="18" charset="0"/>
              </a:rPr>
              <a:t>iMapInvasives</a:t>
            </a:r>
            <a:r>
              <a:rPr lang="en-US" dirty="0">
                <a:solidFill>
                  <a:schemeClr val="bg1"/>
                </a:solidFill>
                <a:latin typeface="Cambria" panose="02040503050406030204" pitchFamily="18" charset="0"/>
              </a:rPr>
              <a:t> </a:t>
            </a:r>
            <a:r>
              <a:rPr lang="en-US" dirty="0">
                <a:solidFill>
                  <a:schemeClr val="bg1"/>
                </a:solidFill>
                <a:latin typeface="Cambria" panose="02040503050406030204" pitchFamily="18" charset="0"/>
                <a:hlinkClick r:id="rId3"/>
              </a:rPr>
              <a:t>[website]</a:t>
            </a:r>
            <a:endParaRPr lang="en-US" dirty="0">
              <a:solidFill>
                <a:schemeClr val="bg1"/>
              </a:solidFill>
              <a:latin typeface="Cambria" panose="02040503050406030204" pitchFamily="18" charset="0"/>
            </a:endParaRPr>
          </a:p>
          <a:p>
            <a:r>
              <a:rPr lang="en-US" dirty="0" smtClean="0">
                <a:solidFill>
                  <a:schemeClr val="bg1"/>
                </a:solidFill>
                <a:latin typeface="Cambria" panose="02040503050406030204" pitchFamily="18" charset="0"/>
              </a:rPr>
              <a:t>New </a:t>
            </a:r>
            <a:r>
              <a:rPr lang="en-US" dirty="0">
                <a:solidFill>
                  <a:schemeClr val="bg1"/>
                </a:solidFill>
                <a:latin typeface="Cambria" panose="02040503050406030204" pitchFamily="18" charset="0"/>
              </a:rPr>
              <a:t>York Invasive Species </a:t>
            </a:r>
            <a:r>
              <a:rPr lang="en-US" dirty="0" smtClean="0">
                <a:solidFill>
                  <a:schemeClr val="bg1"/>
                </a:solidFill>
                <a:latin typeface="Cambria" panose="02040503050406030204" pitchFamily="18" charset="0"/>
              </a:rPr>
              <a:t>Information </a:t>
            </a:r>
            <a:r>
              <a:rPr lang="en-US" dirty="0" smtClean="0">
                <a:solidFill>
                  <a:schemeClr val="bg1"/>
                </a:solidFill>
                <a:latin typeface="Cambria" panose="02040503050406030204" pitchFamily="18" charset="0"/>
                <a:hlinkClick r:id="rId4"/>
              </a:rPr>
              <a:t>[website]</a:t>
            </a:r>
            <a:endParaRPr lang="en-US" dirty="0" smtClean="0">
              <a:solidFill>
                <a:schemeClr val="bg1"/>
              </a:solidFill>
              <a:latin typeface="Cambria" panose="02040503050406030204" pitchFamily="18" charset="0"/>
            </a:endParaRPr>
          </a:p>
          <a:p>
            <a:r>
              <a:rPr lang="en-US" dirty="0" smtClean="0">
                <a:solidFill>
                  <a:schemeClr val="bg1"/>
                </a:solidFill>
                <a:latin typeface="Cambria" panose="02040503050406030204" pitchFamily="18" charset="0"/>
              </a:rPr>
              <a:t>Northeast Aquatic Nuisance Species Panel Online Guide </a:t>
            </a:r>
            <a:r>
              <a:rPr lang="en-US" dirty="0" smtClean="0">
                <a:solidFill>
                  <a:schemeClr val="bg1"/>
                </a:solidFill>
                <a:latin typeface="Cambria" panose="02040503050406030204" pitchFamily="18" charset="0"/>
                <a:hlinkClick r:id="rId5"/>
              </a:rPr>
              <a:t>[website]</a:t>
            </a:r>
            <a:endParaRPr lang="en-US" dirty="0" smtClean="0">
              <a:solidFill>
                <a:schemeClr val="bg1"/>
              </a:solidFill>
              <a:latin typeface="Cambria" panose="02040503050406030204" pitchFamily="18" charset="0"/>
            </a:endParaRPr>
          </a:p>
          <a:p>
            <a:r>
              <a:rPr lang="en-US" dirty="0" smtClean="0">
                <a:solidFill>
                  <a:schemeClr val="bg1"/>
                </a:solidFill>
                <a:latin typeface="Cambria" panose="02040503050406030204" pitchFamily="18" charset="0"/>
              </a:rPr>
              <a:t>Partnership </a:t>
            </a:r>
            <a:r>
              <a:rPr lang="en-US" dirty="0">
                <a:solidFill>
                  <a:schemeClr val="bg1"/>
                </a:solidFill>
                <a:latin typeface="Cambria" panose="02040503050406030204" pitchFamily="18" charset="0"/>
              </a:rPr>
              <a:t>for Regional Invasive Species Management </a:t>
            </a:r>
            <a:r>
              <a:rPr lang="en-US" dirty="0" smtClean="0">
                <a:solidFill>
                  <a:schemeClr val="bg1"/>
                </a:solidFill>
                <a:latin typeface="Cambria" panose="02040503050406030204" pitchFamily="18" charset="0"/>
              </a:rPr>
              <a:t>Websites:</a:t>
            </a:r>
          </a:p>
          <a:p>
            <a:pPr lvl="1"/>
            <a:r>
              <a:rPr lang="en-US" sz="1600" dirty="0">
                <a:solidFill>
                  <a:schemeClr val="bg1"/>
                </a:solidFill>
                <a:latin typeface="Cambria" panose="02040503050406030204" pitchFamily="18" charset="0"/>
                <a:hlinkClick r:id="rId6"/>
              </a:rPr>
              <a:t> </a:t>
            </a:r>
            <a:r>
              <a:rPr lang="en-US" dirty="0">
                <a:solidFill>
                  <a:schemeClr val="bg1"/>
                </a:solidFill>
                <a:latin typeface="Cambria" panose="02040503050406030204" pitchFamily="18" charset="0"/>
              </a:rPr>
              <a:t>Adirondack Park Invasive Plant Program </a:t>
            </a:r>
            <a:r>
              <a:rPr lang="en-US" dirty="0" smtClean="0">
                <a:solidFill>
                  <a:schemeClr val="bg1"/>
                </a:solidFill>
                <a:latin typeface="Cambria" panose="02040503050406030204" pitchFamily="18" charset="0"/>
              </a:rPr>
              <a:t> </a:t>
            </a:r>
            <a:r>
              <a:rPr lang="en-US" dirty="0" smtClean="0">
                <a:solidFill>
                  <a:schemeClr val="bg1"/>
                </a:solidFill>
                <a:latin typeface="Cambria" panose="02040503050406030204" pitchFamily="18" charset="0"/>
                <a:hlinkClick r:id="rId6"/>
              </a:rPr>
              <a:t>[APIPP]</a:t>
            </a:r>
            <a:endParaRPr lang="en-US" dirty="0" smtClean="0">
              <a:solidFill>
                <a:schemeClr val="bg1"/>
              </a:solidFill>
              <a:latin typeface="Cambria" panose="02040503050406030204" pitchFamily="18" charset="0"/>
            </a:endParaRPr>
          </a:p>
          <a:p>
            <a:pPr lvl="1"/>
            <a:r>
              <a:rPr lang="en-US" dirty="0" smtClean="0">
                <a:solidFill>
                  <a:schemeClr val="bg1"/>
                </a:solidFill>
                <a:latin typeface="Cambria" panose="02040503050406030204" pitchFamily="18" charset="0"/>
              </a:rPr>
              <a:t>Capital/Mohawk </a:t>
            </a:r>
            <a:r>
              <a:rPr lang="en-US" dirty="0" smtClean="0">
                <a:solidFill>
                  <a:schemeClr val="bg1"/>
                </a:solidFill>
                <a:latin typeface="Cambria" panose="02040503050406030204" pitchFamily="18" charset="0"/>
                <a:hlinkClick r:id="rId7"/>
              </a:rPr>
              <a:t>[</a:t>
            </a:r>
            <a:r>
              <a:rPr lang="en-US" dirty="0" err="1" smtClean="0">
                <a:solidFill>
                  <a:schemeClr val="bg1"/>
                </a:solidFill>
                <a:latin typeface="Cambria" panose="02040503050406030204" pitchFamily="18" charset="0"/>
                <a:hlinkClick r:id="rId7"/>
              </a:rPr>
              <a:t>CapMo</a:t>
            </a:r>
            <a:r>
              <a:rPr lang="en-US" dirty="0" smtClean="0">
                <a:solidFill>
                  <a:schemeClr val="bg1"/>
                </a:solidFill>
                <a:latin typeface="Cambria" panose="02040503050406030204" pitchFamily="18" charset="0"/>
                <a:hlinkClick r:id="rId7"/>
              </a:rPr>
              <a:t> PRISM]</a:t>
            </a:r>
            <a:endParaRPr lang="en-US" dirty="0" smtClean="0">
              <a:solidFill>
                <a:schemeClr val="bg1"/>
              </a:solidFill>
              <a:latin typeface="Cambria" panose="02040503050406030204" pitchFamily="18" charset="0"/>
            </a:endParaRPr>
          </a:p>
          <a:p>
            <a:pPr lvl="1"/>
            <a:r>
              <a:rPr lang="en-US" dirty="0" smtClean="0">
                <a:solidFill>
                  <a:schemeClr val="bg1"/>
                </a:solidFill>
                <a:latin typeface="Cambria" panose="02040503050406030204" pitchFamily="18" charset="0"/>
              </a:rPr>
              <a:t>Catskill Regional Invasive Species Partnership </a:t>
            </a:r>
            <a:r>
              <a:rPr lang="en-US" dirty="0" smtClean="0">
                <a:solidFill>
                  <a:schemeClr val="bg1"/>
                </a:solidFill>
                <a:latin typeface="Cambria" panose="02040503050406030204" pitchFamily="18" charset="0"/>
                <a:hlinkClick r:id="rId8"/>
              </a:rPr>
              <a:t>[CRISP]</a:t>
            </a:r>
            <a:endParaRPr lang="en-US" dirty="0" smtClean="0">
              <a:solidFill>
                <a:schemeClr val="bg1"/>
              </a:solidFill>
              <a:latin typeface="Cambria" panose="02040503050406030204" pitchFamily="18" charset="0"/>
            </a:endParaRPr>
          </a:p>
          <a:p>
            <a:pPr lvl="1"/>
            <a:r>
              <a:rPr lang="en-US" dirty="0" smtClean="0">
                <a:solidFill>
                  <a:schemeClr val="bg1"/>
                </a:solidFill>
                <a:latin typeface="Cambria" panose="02040503050406030204" pitchFamily="18" charset="0"/>
              </a:rPr>
              <a:t>Finger Lakes </a:t>
            </a:r>
            <a:r>
              <a:rPr lang="en-US" dirty="0" smtClean="0">
                <a:solidFill>
                  <a:schemeClr val="bg1"/>
                </a:solidFill>
                <a:latin typeface="Cambria" panose="02040503050406030204" pitchFamily="18" charset="0"/>
                <a:hlinkClick r:id="rId9"/>
              </a:rPr>
              <a:t>[FL PRISM]</a:t>
            </a:r>
            <a:endParaRPr lang="en-US" dirty="0" smtClean="0">
              <a:solidFill>
                <a:schemeClr val="bg1"/>
              </a:solidFill>
              <a:latin typeface="Cambria" panose="02040503050406030204" pitchFamily="18" charset="0"/>
            </a:endParaRPr>
          </a:p>
          <a:p>
            <a:pPr lvl="1"/>
            <a:r>
              <a:rPr lang="en-US" dirty="0">
                <a:solidFill>
                  <a:schemeClr val="bg1"/>
                </a:solidFill>
                <a:latin typeface="Cambria" panose="02040503050406030204" pitchFamily="18" charset="0"/>
              </a:rPr>
              <a:t>Lower </a:t>
            </a:r>
            <a:r>
              <a:rPr lang="en-US" dirty="0" smtClean="0">
                <a:solidFill>
                  <a:schemeClr val="bg1"/>
                </a:solidFill>
                <a:latin typeface="Cambria" panose="02040503050406030204" pitchFamily="18" charset="0"/>
              </a:rPr>
              <a:t>Hudson </a:t>
            </a:r>
            <a:r>
              <a:rPr lang="en-US" dirty="0" smtClean="0">
                <a:solidFill>
                  <a:schemeClr val="bg1"/>
                </a:solidFill>
                <a:latin typeface="Cambria" panose="02040503050406030204" pitchFamily="18" charset="0"/>
                <a:hlinkClick r:id="rId10"/>
              </a:rPr>
              <a:t>[LH-PRISM]</a:t>
            </a:r>
            <a:endParaRPr lang="en-US" dirty="0" smtClean="0">
              <a:solidFill>
                <a:schemeClr val="bg1"/>
              </a:solidFill>
              <a:latin typeface="Cambria" panose="02040503050406030204" pitchFamily="18" charset="0"/>
            </a:endParaRPr>
          </a:p>
          <a:p>
            <a:pPr lvl="1"/>
            <a:r>
              <a:rPr lang="en-US" dirty="0">
                <a:solidFill>
                  <a:schemeClr val="bg1"/>
                </a:solidFill>
                <a:latin typeface="Cambria" panose="02040503050406030204" pitchFamily="18" charset="0"/>
              </a:rPr>
              <a:t> Long Island Invasive Species Management </a:t>
            </a:r>
            <a:r>
              <a:rPr lang="en-US" dirty="0" smtClean="0">
                <a:solidFill>
                  <a:schemeClr val="bg1"/>
                </a:solidFill>
                <a:latin typeface="Cambria" panose="02040503050406030204" pitchFamily="18" charset="0"/>
              </a:rPr>
              <a:t>Area </a:t>
            </a:r>
            <a:r>
              <a:rPr lang="en-US" dirty="0" smtClean="0">
                <a:solidFill>
                  <a:schemeClr val="bg1"/>
                </a:solidFill>
                <a:latin typeface="Cambria" panose="02040503050406030204" pitchFamily="18" charset="0"/>
                <a:hlinkClick r:id="rId11"/>
              </a:rPr>
              <a:t>[LIISMA]</a:t>
            </a:r>
            <a:endParaRPr lang="en-US" dirty="0" smtClean="0">
              <a:solidFill>
                <a:schemeClr val="bg1"/>
              </a:solidFill>
              <a:latin typeface="Cambria" panose="02040503050406030204" pitchFamily="18" charset="0"/>
            </a:endParaRPr>
          </a:p>
          <a:p>
            <a:pPr lvl="1"/>
            <a:r>
              <a:rPr lang="en-US" dirty="0">
                <a:solidFill>
                  <a:schemeClr val="bg1"/>
                </a:solidFill>
                <a:latin typeface="Cambria" panose="02040503050406030204" pitchFamily="18" charset="0"/>
              </a:rPr>
              <a:t>St. Lawrence Eastern Lake </a:t>
            </a:r>
            <a:r>
              <a:rPr lang="en-US" dirty="0" smtClean="0">
                <a:solidFill>
                  <a:schemeClr val="bg1"/>
                </a:solidFill>
                <a:latin typeface="Cambria" panose="02040503050406030204" pitchFamily="18" charset="0"/>
              </a:rPr>
              <a:t>Ontario </a:t>
            </a:r>
            <a:r>
              <a:rPr lang="en-US" dirty="0" smtClean="0">
                <a:solidFill>
                  <a:schemeClr val="bg1"/>
                </a:solidFill>
                <a:latin typeface="Cambria" panose="02040503050406030204" pitchFamily="18" charset="0"/>
                <a:hlinkClick r:id="rId12"/>
              </a:rPr>
              <a:t>[SLELO PRISM]</a:t>
            </a:r>
            <a:endParaRPr lang="en-US" dirty="0" smtClean="0">
              <a:solidFill>
                <a:schemeClr val="bg1"/>
              </a:solidFill>
              <a:latin typeface="Cambria" panose="02040503050406030204" pitchFamily="18" charset="0"/>
            </a:endParaRPr>
          </a:p>
          <a:p>
            <a:pPr lvl="1"/>
            <a:r>
              <a:rPr lang="en-US" dirty="0" smtClean="0">
                <a:solidFill>
                  <a:schemeClr val="bg1"/>
                </a:solidFill>
                <a:latin typeface="Cambria" panose="02040503050406030204" pitchFamily="18" charset="0"/>
              </a:rPr>
              <a:t>Western New York </a:t>
            </a:r>
            <a:r>
              <a:rPr lang="en-US" dirty="0" smtClean="0">
                <a:solidFill>
                  <a:schemeClr val="bg1"/>
                </a:solidFill>
                <a:latin typeface="Cambria" panose="02040503050406030204" pitchFamily="18" charset="0"/>
                <a:hlinkClick r:id="rId13"/>
              </a:rPr>
              <a:t>[WNY PRISM]</a:t>
            </a:r>
            <a:endParaRPr lang="en-US" dirty="0" smtClean="0">
              <a:solidFill>
                <a:schemeClr val="bg1"/>
              </a:solidFill>
              <a:latin typeface="Cambria" panose="02040503050406030204" pitchFamily="18" charset="0"/>
            </a:endParaRPr>
          </a:p>
          <a:p>
            <a:pPr marL="457200" lvl="1" indent="0">
              <a:buNone/>
            </a:pPr>
            <a:endParaRPr lang="en-US" dirty="0">
              <a:solidFill>
                <a:schemeClr val="bg1"/>
              </a:solidFill>
              <a:latin typeface="Cambria" panose="02040503050406030204" pitchFamily="18" charset="0"/>
            </a:endParaRPr>
          </a:p>
        </p:txBody>
      </p:sp>
      <p:sp>
        <p:nvSpPr>
          <p:cNvPr id="3" name="Title 1"/>
          <p:cNvSpPr txBox="1">
            <a:spLocks/>
          </p:cNvSpPr>
          <p:nvPr/>
        </p:nvSpPr>
        <p:spPr>
          <a:xfrm>
            <a:off x="528665" y="329957"/>
            <a:ext cx="10291735"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solidFill>
                  <a:schemeClr val="bg1"/>
                </a:solidFill>
                <a:latin typeface="Cambria" panose="02040503050406030204" pitchFamily="18" charset="0"/>
              </a:rPr>
              <a:t>Additional Field Guides and Resources</a:t>
            </a:r>
            <a:endParaRPr lang="en-US" dirty="0">
              <a:solidFill>
                <a:schemeClr val="bg1"/>
              </a:solidFill>
              <a:latin typeface="Cambria" panose="02040503050406030204" pitchFamily="18" charset="0"/>
            </a:endParaRPr>
          </a:p>
        </p:txBody>
      </p:sp>
      <p:sp>
        <p:nvSpPr>
          <p:cNvPr id="5" name="TextBox 4"/>
          <p:cNvSpPr txBox="1"/>
          <p:nvPr/>
        </p:nvSpPr>
        <p:spPr>
          <a:xfrm>
            <a:off x="5146158" y="6132381"/>
            <a:ext cx="5875716" cy="646331"/>
          </a:xfrm>
          <a:prstGeom prst="rect">
            <a:avLst/>
          </a:prstGeom>
          <a:noFill/>
        </p:spPr>
        <p:txBody>
          <a:bodyPr wrap="square" rtlCol="0">
            <a:spAutoFit/>
          </a:bodyPr>
          <a:lstStyle/>
          <a:p>
            <a:pPr marL="0" lvl="1" algn="ctr"/>
            <a:r>
              <a:rPr lang="en-US" dirty="0">
                <a:solidFill>
                  <a:schemeClr val="bg1"/>
                </a:solidFill>
                <a:latin typeface="Cambria" panose="02040503050406030204" pitchFamily="18" charset="0"/>
              </a:rPr>
              <a:t>Please see </a:t>
            </a:r>
            <a:r>
              <a:rPr lang="en-US" i="1" dirty="0">
                <a:solidFill>
                  <a:schemeClr val="bg1"/>
                </a:solidFill>
                <a:latin typeface="Cambria" panose="02040503050406030204" pitchFamily="18" charset="0"/>
              </a:rPr>
              <a:t>Section #7 AIS Resources &amp; References in your </a:t>
            </a:r>
            <a:endParaRPr lang="en-US" i="1" dirty="0" smtClean="0">
              <a:solidFill>
                <a:schemeClr val="bg1"/>
              </a:solidFill>
              <a:latin typeface="Cambria" panose="02040503050406030204" pitchFamily="18" charset="0"/>
            </a:endParaRPr>
          </a:p>
          <a:p>
            <a:pPr marL="0" lvl="1" algn="ctr"/>
            <a:r>
              <a:rPr lang="en-US" i="1" dirty="0" smtClean="0">
                <a:solidFill>
                  <a:schemeClr val="bg1"/>
                </a:solidFill>
                <a:latin typeface="Cambria" panose="02040503050406030204" pitchFamily="18" charset="0"/>
              </a:rPr>
              <a:t>NYS </a:t>
            </a:r>
            <a:r>
              <a:rPr lang="en-US" i="1" dirty="0">
                <a:solidFill>
                  <a:schemeClr val="bg1"/>
                </a:solidFill>
                <a:latin typeface="Cambria" panose="02040503050406030204" pitchFamily="18" charset="0"/>
              </a:rPr>
              <a:t>Watercraft Inspection Steward Program Handbook</a:t>
            </a:r>
            <a:r>
              <a:rPr lang="en-US" dirty="0" smtClean="0">
                <a:solidFill>
                  <a:schemeClr val="bg1"/>
                </a:solidFill>
                <a:latin typeface="Cambria" panose="02040503050406030204" pitchFamily="18" charset="0"/>
              </a:rPr>
              <a:t>.</a:t>
            </a:r>
            <a:endParaRPr lang="en-US" dirty="0">
              <a:solidFill>
                <a:schemeClr val="bg1"/>
              </a:solidFill>
              <a:latin typeface="Cambria" panose="02040503050406030204" pitchFamily="18" charset="0"/>
            </a:endParaRPr>
          </a:p>
        </p:txBody>
      </p:sp>
    </p:spTree>
    <p:extLst>
      <p:ext uri="{BB962C8B-B14F-4D97-AF65-F5344CB8AC3E}">
        <p14:creationId xmlns:p14="http://schemas.microsoft.com/office/powerpoint/2010/main" val="428206100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3"/>
          </p:nvPr>
        </p:nvSpPr>
        <p:spPr/>
        <p:txBody>
          <a:bodyPr/>
          <a:lstStyle/>
          <a:p>
            <a:endParaRPr lang="en-US"/>
          </a:p>
        </p:txBody>
      </p:sp>
      <p:sp>
        <p:nvSpPr>
          <p:cNvPr id="3" name="Picture Placeholder 2"/>
          <p:cNvSpPr>
            <a:spLocks noGrp="1"/>
          </p:cNvSpPr>
          <p:nvPr>
            <p:ph type="pic" sz="quarter" idx="14"/>
          </p:nvPr>
        </p:nvSpPr>
        <p:spPr/>
      </p:sp>
    </p:spTree>
    <p:extLst>
      <p:ext uri="{BB962C8B-B14F-4D97-AF65-F5344CB8AC3E}">
        <p14:creationId xmlns:p14="http://schemas.microsoft.com/office/powerpoint/2010/main" val="30066632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74703" y="354703"/>
            <a:ext cx="7014846" cy="778818"/>
          </a:xfrm>
        </p:spPr>
        <p:txBody>
          <a:bodyPr/>
          <a:lstStyle/>
          <a:p>
            <a:r>
              <a:rPr lang="en-US" b="1" dirty="0" smtClean="0">
                <a:solidFill>
                  <a:schemeClr val="bg1"/>
                </a:solidFill>
                <a:latin typeface="Cambria" panose="02040503050406030204" pitchFamily="18" charset="0"/>
              </a:rPr>
              <a:t>Aquatic Invasive Species</a:t>
            </a:r>
            <a:endParaRPr lang="en-US" b="1" dirty="0">
              <a:solidFill>
                <a:schemeClr val="bg1"/>
              </a:solidFill>
              <a:latin typeface="Cambria" panose="02040503050406030204" pitchFamily="18" charset="0"/>
            </a:endParaRPr>
          </a:p>
        </p:txBody>
      </p:sp>
      <p:sp>
        <p:nvSpPr>
          <p:cNvPr id="3" name="Content Placeholder 2"/>
          <p:cNvSpPr>
            <a:spLocks noGrp="1"/>
          </p:cNvSpPr>
          <p:nvPr>
            <p:ph idx="4294967295"/>
          </p:nvPr>
        </p:nvSpPr>
        <p:spPr>
          <a:xfrm>
            <a:off x="374703" y="1042711"/>
            <a:ext cx="9238221" cy="1884984"/>
          </a:xfrm>
        </p:spPr>
        <p:txBody>
          <a:bodyPr/>
          <a:lstStyle/>
          <a:p>
            <a:pPr marL="0" indent="0" algn="just">
              <a:buNone/>
            </a:pPr>
            <a:r>
              <a:rPr lang="en-US" dirty="0" smtClean="0">
                <a:solidFill>
                  <a:schemeClr val="bg1"/>
                </a:solidFill>
                <a:latin typeface="Cambria" panose="02040503050406030204" pitchFamily="18" charset="0"/>
              </a:rPr>
              <a:t>Aquatic </a:t>
            </a:r>
            <a:r>
              <a:rPr lang="en-US" dirty="0">
                <a:solidFill>
                  <a:schemeClr val="bg1"/>
                </a:solidFill>
                <a:latin typeface="Cambria" panose="02040503050406030204" pitchFamily="18" charset="0"/>
              </a:rPr>
              <a:t>organisms (plants, animals, and pathogens) that are not native to the aquatic ecosystem under consideration and whose introduction causes or is likely to cause economic or environmental harm or harm to human </a:t>
            </a:r>
            <a:r>
              <a:rPr lang="en-US" dirty="0" smtClean="0">
                <a:solidFill>
                  <a:schemeClr val="bg1"/>
                </a:solidFill>
                <a:latin typeface="Cambria" panose="02040503050406030204" pitchFamily="18" charset="0"/>
              </a:rPr>
              <a:t>health.</a:t>
            </a:r>
            <a:endParaRPr lang="en-US" dirty="0">
              <a:solidFill>
                <a:schemeClr val="bg1"/>
              </a:solidFill>
              <a:latin typeface="Cambria" panose="02040503050406030204" pitchFamily="18" charset="0"/>
            </a:endParaRPr>
          </a:p>
        </p:txBody>
      </p:sp>
      <p:sp>
        <p:nvSpPr>
          <p:cNvPr id="10" name="Rectangle 9"/>
          <p:cNvSpPr/>
          <p:nvPr/>
        </p:nvSpPr>
        <p:spPr>
          <a:xfrm>
            <a:off x="1060735" y="6084526"/>
            <a:ext cx="9131308"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white"/>
                </a:solidFill>
                <a:effectLst/>
                <a:uLnTx/>
                <a:uFillTx/>
                <a:latin typeface="Cambria" panose="02040503050406030204" pitchFamily="18" charset="0"/>
                <a:ea typeface="+mn-ea"/>
                <a:cs typeface="+mn-cs"/>
              </a:rPr>
              <a:t>Recreational boating… a </a:t>
            </a: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key pathway in the spread of </a:t>
            </a:r>
            <a:r>
              <a:rPr kumimoji="0" lang="en-US" sz="2800" b="0" i="0" u="none" strike="noStrike" kern="1200" cap="none" spc="0" normalizeH="0" baseline="0" noProof="0" dirty="0" smtClean="0">
                <a:ln>
                  <a:noFill/>
                </a:ln>
                <a:solidFill>
                  <a:prstClr val="white"/>
                </a:solidFill>
                <a:effectLst/>
                <a:uLnTx/>
                <a:uFillTx/>
                <a:latin typeface="Cambria" panose="02040503050406030204" pitchFamily="18" charset="0"/>
                <a:ea typeface="+mn-ea"/>
                <a:cs typeface="+mn-cs"/>
              </a:rPr>
              <a:t>AIS.</a:t>
            </a:r>
            <a:endPar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itle 1"/>
          <p:cNvSpPr txBox="1">
            <a:spLocks/>
          </p:cNvSpPr>
          <p:nvPr/>
        </p:nvSpPr>
        <p:spPr>
          <a:xfrm>
            <a:off x="5638801" y="3014735"/>
            <a:ext cx="6717322"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smtClean="0">
                <a:solidFill>
                  <a:schemeClr val="bg1"/>
                </a:solidFill>
                <a:latin typeface="Cambria" panose="02040503050406030204" pitchFamily="18" charset="0"/>
              </a:rPr>
              <a:t>Pathway of Introduction</a:t>
            </a:r>
            <a:endParaRPr lang="en-US" b="1" dirty="0">
              <a:solidFill>
                <a:schemeClr val="bg1"/>
              </a:solidFill>
              <a:latin typeface="Cambria" panose="02040503050406030204" pitchFamily="18" charset="0"/>
            </a:endParaRPr>
          </a:p>
        </p:txBody>
      </p:sp>
      <p:sp>
        <p:nvSpPr>
          <p:cNvPr id="12" name="Content Placeholder 2"/>
          <p:cNvSpPr txBox="1">
            <a:spLocks/>
          </p:cNvSpPr>
          <p:nvPr/>
        </p:nvSpPr>
        <p:spPr>
          <a:xfrm>
            <a:off x="4401879" y="3677516"/>
            <a:ext cx="7790121" cy="223418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US" sz="2700" dirty="0" smtClean="0">
                <a:solidFill>
                  <a:schemeClr val="bg1"/>
                </a:solidFill>
                <a:latin typeface="Cambria" panose="02040503050406030204" pitchFamily="18" charset="0"/>
              </a:rPr>
              <a:t>Vectors include aquarium trade, hiking, boating, swimming, fishing </a:t>
            </a:r>
          </a:p>
          <a:p>
            <a:pPr algn="just"/>
            <a:r>
              <a:rPr lang="en-US" sz="2700" dirty="0" smtClean="0">
                <a:solidFill>
                  <a:schemeClr val="bg1"/>
                </a:solidFill>
                <a:latin typeface="Cambria" panose="02040503050406030204" pitchFamily="18" charset="0"/>
              </a:rPr>
              <a:t>Seeds, plant parts or larvae attached on boots, waders, clothing, automobiles, recreational and commercial boats, paddles, lifejackets, bilge water</a:t>
            </a:r>
            <a:endParaRPr lang="en-US" sz="2700" dirty="0">
              <a:solidFill>
                <a:schemeClr val="bg1"/>
              </a:solidFill>
              <a:latin typeface="Cambria" panose="02040503050406030204" pitchFamily="18" charset="0"/>
            </a:endParaRPr>
          </a:p>
        </p:txBody>
      </p:sp>
    </p:spTree>
    <p:extLst>
      <p:ext uri="{BB962C8B-B14F-4D97-AF65-F5344CB8AC3E}">
        <p14:creationId xmlns:p14="http://schemas.microsoft.com/office/powerpoint/2010/main" val="231385537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tateofthecoast.noaa.gov/invasives/Impact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91657" y="3871351"/>
            <a:ext cx="6858000" cy="263729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862146" y="3699596"/>
            <a:ext cx="3020559" cy="1815882"/>
          </a:xfrm>
          <a:prstGeom prst="rect">
            <a:avLst/>
          </a:prstGeom>
        </p:spPr>
        <p:txBody>
          <a:bodyPr wrap="square">
            <a:spAutoFit/>
          </a:bodyPr>
          <a:lstStyle/>
          <a:p>
            <a:pPr marL="285739" lvl="0" indent="-285739">
              <a:buFont typeface="Wingdings" panose="05000000000000000000" pitchFamily="2" charset="2"/>
              <a:buChar char="Ø"/>
              <a:defRPr/>
            </a:pPr>
            <a:r>
              <a:rPr lang="en-US" sz="2800" dirty="0">
                <a:solidFill>
                  <a:prstClr val="white"/>
                </a:solidFill>
                <a:latin typeface="Cambria" panose="02040503050406030204" pitchFamily="18" charset="0"/>
              </a:rPr>
              <a:t>Ecology</a:t>
            </a:r>
          </a:p>
          <a:p>
            <a:pPr marL="285739" lvl="0" indent="-285739">
              <a:buFont typeface="Wingdings" panose="05000000000000000000" pitchFamily="2" charset="2"/>
              <a:buChar char="Ø"/>
              <a:defRPr/>
            </a:pPr>
            <a:r>
              <a:rPr lang="en-US" sz="2800" dirty="0">
                <a:solidFill>
                  <a:prstClr val="white"/>
                </a:solidFill>
                <a:latin typeface="Cambria" panose="02040503050406030204" pitchFamily="18" charset="0"/>
              </a:rPr>
              <a:t>Recreation</a:t>
            </a:r>
          </a:p>
          <a:p>
            <a:pPr marL="285739" marR="0" lvl="0" indent="-285739"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800" b="0" i="0" u="none" strike="noStrike" kern="1200" cap="none" spc="0" normalizeH="0" baseline="0" noProof="0" dirty="0" smtClean="0">
                <a:ln>
                  <a:noFill/>
                </a:ln>
                <a:solidFill>
                  <a:prstClr val="white"/>
                </a:solidFill>
                <a:effectLst/>
                <a:uLnTx/>
                <a:uFillTx/>
                <a:latin typeface="Cambria" panose="02040503050406030204" pitchFamily="18" charset="0"/>
              </a:rPr>
              <a:t>Economics</a:t>
            </a:r>
            <a:endParaRPr kumimoji="0" lang="en-US" sz="2800" b="0" i="0" u="none" strike="noStrike" kern="1200" cap="none" spc="0" normalizeH="0" baseline="0" noProof="0" dirty="0">
              <a:ln>
                <a:noFill/>
              </a:ln>
              <a:solidFill>
                <a:prstClr val="white"/>
              </a:solidFill>
              <a:effectLst/>
              <a:uLnTx/>
              <a:uFillTx/>
              <a:latin typeface="Cambria" panose="02040503050406030204" pitchFamily="18" charset="0"/>
            </a:endParaRPr>
          </a:p>
          <a:p>
            <a:pPr marL="285739" marR="0" lvl="0" indent="-285739"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rPr>
              <a:t>Health</a:t>
            </a:r>
          </a:p>
        </p:txBody>
      </p:sp>
      <p:sp>
        <p:nvSpPr>
          <p:cNvPr id="7" name="Title 1"/>
          <p:cNvSpPr txBox="1">
            <a:spLocks/>
          </p:cNvSpPr>
          <p:nvPr/>
        </p:nvSpPr>
        <p:spPr>
          <a:xfrm>
            <a:off x="-281354" y="2736554"/>
            <a:ext cx="819499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u="none" strike="noStrike" kern="1200" cap="none" spc="0" normalizeH="0" baseline="0" noProof="0" dirty="0" smtClean="0">
                <a:ln>
                  <a:noFill/>
                </a:ln>
                <a:solidFill>
                  <a:prstClr val="white"/>
                </a:solidFill>
                <a:effectLst/>
                <a:uLnTx/>
                <a:uFillTx/>
                <a:latin typeface="Cambria" panose="02040503050406030204" pitchFamily="18" charset="0"/>
              </a:rPr>
              <a:t>Reasons to be concerned:</a:t>
            </a:r>
            <a:endParaRPr kumimoji="0" lang="en-US" sz="4400" b="1" u="none" strike="noStrike" kern="1200" cap="none" spc="0" normalizeH="0" baseline="0" noProof="0" dirty="0">
              <a:ln>
                <a:noFill/>
              </a:ln>
              <a:solidFill>
                <a:prstClr val="white"/>
              </a:solidFill>
              <a:effectLst/>
              <a:uLnTx/>
              <a:uFillTx/>
              <a:latin typeface="Cambria" panose="02040503050406030204" pitchFamily="18" charset="0"/>
            </a:endParaRPr>
          </a:p>
        </p:txBody>
      </p:sp>
      <p:sp>
        <p:nvSpPr>
          <p:cNvPr id="8" name="Title 1"/>
          <p:cNvSpPr txBox="1">
            <a:spLocks/>
          </p:cNvSpPr>
          <p:nvPr/>
        </p:nvSpPr>
        <p:spPr>
          <a:xfrm>
            <a:off x="328243" y="283230"/>
            <a:ext cx="10449658"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smtClean="0">
                <a:solidFill>
                  <a:schemeClr val="bg1"/>
                </a:solidFill>
                <a:latin typeface="Cambria" panose="02040503050406030204" pitchFamily="18" charset="0"/>
              </a:rPr>
              <a:t>Aquatic Invasive Species Characteristics</a:t>
            </a:r>
            <a:endParaRPr lang="en-US" b="1" dirty="0">
              <a:solidFill>
                <a:schemeClr val="bg1"/>
              </a:solidFill>
              <a:latin typeface="Cambria" panose="02040503050406030204" pitchFamily="18" charset="0"/>
            </a:endParaRPr>
          </a:p>
        </p:txBody>
      </p:sp>
      <p:sp>
        <p:nvSpPr>
          <p:cNvPr id="9" name="Content Placeholder 2"/>
          <p:cNvSpPr txBox="1">
            <a:spLocks/>
          </p:cNvSpPr>
          <p:nvPr/>
        </p:nvSpPr>
        <p:spPr>
          <a:xfrm>
            <a:off x="862146" y="910843"/>
            <a:ext cx="8780919" cy="252366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solidFill>
                  <a:schemeClr val="bg1"/>
                </a:solidFill>
                <a:latin typeface="Cambria" panose="02040503050406030204" pitchFamily="18" charset="0"/>
              </a:rPr>
              <a:t>Aggressively outcompetes native species</a:t>
            </a:r>
          </a:p>
          <a:p>
            <a:r>
              <a:rPr lang="en-US" dirty="0">
                <a:solidFill>
                  <a:schemeClr val="bg1"/>
                </a:solidFill>
                <a:latin typeface="Cambria" panose="02040503050406030204" pitchFamily="18" charset="0"/>
              </a:rPr>
              <a:t>Often provides little to no nutritional value</a:t>
            </a:r>
          </a:p>
          <a:p>
            <a:r>
              <a:rPr lang="en-US" dirty="0">
                <a:solidFill>
                  <a:schemeClr val="bg1"/>
                </a:solidFill>
                <a:latin typeface="Cambria" panose="02040503050406030204" pitchFamily="18" charset="0"/>
              </a:rPr>
              <a:t>Free from </a:t>
            </a:r>
            <a:r>
              <a:rPr lang="en-US" dirty="0" smtClean="0">
                <a:solidFill>
                  <a:schemeClr val="bg1"/>
                </a:solidFill>
                <a:latin typeface="Cambria" panose="02040503050406030204" pitchFamily="18" charset="0"/>
              </a:rPr>
              <a:t>native </a:t>
            </a:r>
            <a:r>
              <a:rPr lang="en-US" dirty="0">
                <a:solidFill>
                  <a:schemeClr val="bg1"/>
                </a:solidFill>
                <a:latin typeface="Cambria" panose="02040503050406030204" pitchFamily="18" charset="0"/>
              </a:rPr>
              <a:t>predators</a:t>
            </a:r>
          </a:p>
          <a:p>
            <a:r>
              <a:rPr lang="en-US" dirty="0">
                <a:solidFill>
                  <a:schemeClr val="bg1"/>
                </a:solidFill>
                <a:latin typeface="Cambria" panose="02040503050406030204" pitchFamily="18" charset="0"/>
              </a:rPr>
              <a:t>High fecundity</a:t>
            </a:r>
          </a:p>
          <a:p>
            <a:endParaRPr lang="en-US" dirty="0" smtClean="0">
              <a:solidFill>
                <a:schemeClr val="bg1"/>
              </a:solidFill>
              <a:latin typeface="Cambria" panose="02040503050406030204" pitchFamily="18" charset="0"/>
            </a:endParaRPr>
          </a:p>
        </p:txBody>
      </p:sp>
    </p:spTree>
    <p:extLst>
      <p:ext uri="{BB962C8B-B14F-4D97-AF65-F5344CB8AC3E}">
        <p14:creationId xmlns:p14="http://schemas.microsoft.com/office/powerpoint/2010/main" val="395308742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85640" y="1402487"/>
            <a:ext cx="11707886" cy="3477875"/>
          </a:xfrm>
          <a:prstGeom prst="rect">
            <a:avLst/>
          </a:prstGeom>
          <a:noFill/>
          <a:effectLst>
            <a:outerShdw blurRad="381000" dist="50800" dir="5400000" algn="ctr" rotWithShape="0">
              <a:srgbClr val="000000">
                <a:alpha val="85000"/>
              </a:srgbClr>
            </a:outerShdw>
          </a:effectLst>
        </p:spPr>
        <p:txBody>
          <a:bodyPr wrap="square" rtlCol="0">
            <a:spAutoFit/>
          </a:bodyPr>
          <a:lstStyle/>
          <a:p>
            <a:endParaRPr lang="en-US" sz="2000" dirty="0" smtClean="0">
              <a:solidFill>
                <a:schemeClr val="bg1"/>
              </a:solidFill>
              <a:latin typeface="Cambria" panose="02040503050406030204" pitchFamily="18" charset="0"/>
            </a:endParaRPr>
          </a:p>
          <a:p>
            <a:pPr marL="285750" indent="-285750">
              <a:buFont typeface="Arial" panose="020B0604020202020204" pitchFamily="34" charset="0"/>
              <a:buChar char="•"/>
            </a:pPr>
            <a:r>
              <a:rPr lang="en-US" sz="2000" dirty="0" smtClean="0">
                <a:solidFill>
                  <a:schemeClr val="bg1"/>
                </a:solidFill>
                <a:latin typeface="Cambria" panose="02040503050406030204" pitchFamily="18" charset="0"/>
              </a:rPr>
              <a:t>Invasive </a:t>
            </a:r>
            <a:r>
              <a:rPr lang="en-US" sz="2000" dirty="0">
                <a:solidFill>
                  <a:schemeClr val="bg1"/>
                </a:solidFill>
                <a:latin typeface="Cambria" panose="02040503050406030204" pitchFamily="18" charset="0"/>
              </a:rPr>
              <a:t>species almost always out-compete, damage or displace </a:t>
            </a:r>
            <a:r>
              <a:rPr lang="en-US" sz="2000" dirty="0" smtClean="0">
                <a:solidFill>
                  <a:schemeClr val="bg1"/>
                </a:solidFill>
                <a:latin typeface="Cambria" panose="02040503050406030204" pitchFamily="18" charset="0"/>
              </a:rPr>
              <a:t>native </a:t>
            </a:r>
            <a:r>
              <a:rPr lang="en-US" sz="2000" dirty="0">
                <a:solidFill>
                  <a:schemeClr val="bg1"/>
                </a:solidFill>
                <a:latin typeface="Cambria" panose="02040503050406030204" pitchFamily="18" charset="0"/>
              </a:rPr>
              <a:t>species.</a:t>
            </a:r>
          </a:p>
          <a:p>
            <a:endParaRPr lang="en-US" sz="2000" dirty="0" smtClean="0">
              <a:solidFill>
                <a:schemeClr val="bg1"/>
              </a:solidFill>
              <a:latin typeface="Cambria" panose="02040503050406030204" pitchFamily="18" charset="0"/>
            </a:endParaRPr>
          </a:p>
          <a:p>
            <a:pPr marL="285750" indent="-285750">
              <a:buFont typeface="Arial" panose="020B0604020202020204" pitchFamily="34" charset="0"/>
              <a:buChar char="•"/>
            </a:pPr>
            <a:r>
              <a:rPr lang="en-US" sz="2000" b="1" u="sng" dirty="0">
                <a:solidFill>
                  <a:schemeClr val="bg1"/>
                </a:solidFill>
                <a:latin typeface="Cambria" panose="02040503050406030204" pitchFamily="18" charset="0"/>
              </a:rPr>
              <a:t>Invasive species are a factor in the decline of 49% of all threatened or endangered species. </a:t>
            </a:r>
          </a:p>
          <a:p>
            <a:endParaRPr lang="en-US" sz="2000" dirty="0">
              <a:solidFill>
                <a:schemeClr val="bg1"/>
              </a:solidFill>
              <a:latin typeface="Cambria" panose="02040503050406030204" pitchFamily="18" charset="0"/>
            </a:endParaRPr>
          </a:p>
          <a:p>
            <a:pPr marL="285750" indent="-285750">
              <a:buFont typeface="Arial" panose="020B0604020202020204" pitchFamily="34" charset="0"/>
              <a:buChar char="•"/>
            </a:pPr>
            <a:r>
              <a:rPr lang="en-US" sz="2000" dirty="0">
                <a:solidFill>
                  <a:schemeClr val="bg1"/>
                </a:solidFill>
                <a:latin typeface="Cambria" panose="02040503050406030204" pitchFamily="18" charset="0"/>
              </a:rPr>
              <a:t>The economic impact of invasive species in the U.S. is estimated </a:t>
            </a:r>
            <a:r>
              <a:rPr lang="en-US" sz="2000" dirty="0" smtClean="0">
                <a:solidFill>
                  <a:schemeClr val="bg1"/>
                </a:solidFill>
                <a:latin typeface="Cambria" panose="02040503050406030204" pitchFamily="18" charset="0"/>
              </a:rPr>
              <a:t>over $</a:t>
            </a:r>
            <a:r>
              <a:rPr lang="en-US" sz="2000" u="sng" dirty="0" smtClean="0">
                <a:solidFill>
                  <a:schemeClr val="bg1"/>
                </a:solidFill>
                <a:latin typeface="Cambria" panose="02040503050406030204" pitchFamily="18" charset="0"/>
              </a:rPr>
              <a:t>120 billion annually.</a:t>
            </a:r>
            <a:endParaRPr lang="en-US" sz="2000" u="sng" dirty="0">
              <a:solidFill>
                <a:schemeClr val="bg1"/>
              </a:solidFill>
              <a:latin typeface="Cambria" panose="02040503050406030204" pitchFamily="18" charset="0"/>
            </a:endParaRPr>
          </a:p>
          <a:p>
            <a:pPr marL="285750" indent="-285750">
              <a:buFont typeface="Arial" panose="020B0604020202020204" pitchFamily="34" charset="0"/>
              <a:buChar char="•"/>
            </a:pPr>
            <a:endParaRPr lang="en-US" sz="2000" dirty="0" smtClean="0">
              <a:solidFill>
                <a:schemeClr val="bg1"/>
              </a:solidFill>
              <a:latin typeface="Cambria" panose="02040503050406030204" pitchFamily="18" charset="0"/>
            </a:endParaRPr>
          </a:p>
          <a:p>
            <a:pPr marL="285750" indent="-285750">
              <a:buFont typeface="Arial" panose="020B0604020202020204" pitchFamily="34" charset="0"/>
              <a:buChar char="•"/>
            </a:pPr>
            <a:r>
              <a:rPr lang="en-US" sz="2000" dirty="0">
                <a:solidFill>
                  <a:schemeClr val="bg1"/>
                </a:solidFill>
                <a:latin typeface="Cambria" panose="02040503050406030204" pitchFamily="18" charset="0"/>
              </a:rPr>
              <a:t>Invasive species reduce agricultural crop yields and increase agricultural expenses</a:t>
            </a:r>
            <a:r>
              <a:rPr lang="en-US" sz="2000" dirty="0" smtClean="0">
                <a:solidFill>
                  <a:schemeClr val="bg1"/>
                </a:solidFill>
                <a:latin typeface="Cambria" panose="02040503050406030204" pitchFamily="18" charset="0"/>
              </a:rPr>
              <a:t>.</a:t>
            </a:r>
          </a:p>
          <a:p>
            <a:pPr marL="285750" indent="-285750">
              <a:buFont typeface="Arial" panose="020B0604020202020204" pitchFamily="34" charset="0"/>
              <a:buChar char="•"/>
            </a:pPr>
            <a:endParaRPr lang="en-US" sz="2000" dirty="0">
              <a:solidFill>
                <a:schemeClr val="bg1"/>
              </a:solidFill>
              <a:latin typeface="Cambria" panose="02040503050406030204" pitchFamily="18" charset="0"/>
            </a:endParaRPr>
          </a:p>
          <a:p>
            <a:pPr marL="285750" indent="-285750">
              <a:buFont typeface="Arial" panose="020B0604020202020204" pitchFamily="34" charset="0"/>
              <a:buChar char="•"/>
            </a:pPr>
            <a:r>
              <a:rPr lang="en-US" sz="2000" dirty="0" smtClean="0">
                <a:solidFill>
                  <a:schemeClr val="bg1"/>
                </a:solidFill>
                <a:latin typeface="Cambria" panose="02040503050406030204" pitchFamily="18" charset="0"/>
              </a:rPr>
              <a:t>Invasive species may increase human exposure to health risks such </a:t>
            </a:r>
            <a:r>
              <a:rPr lang="en-US" sz="2000" dirty="0">
                <a:solidFill>
                  <a:schemeClr val="bg1"/>
                </a:solidFill>
                <a:latin typeface="Cambria" panose="02040503050406030204" pitchFamily="18" charset="0"/>
              </a:rPr>
              <a:t>as Polychlorinated biphenyls </a:t>
            </a:r>
            <a:r>
              <a:rPr lang="en-US" sz="2000" dirty="0" smtClean="0">
                <a:solidFill>
                  <a:schemeClr val="bg1"/>
                </a:solidFill>
                <a:latin typeface="Cambria" panose="02040503050406030204" pitchFamily="18" charset="0"/>
              </a:rPr>
              <a:t>(PCBs), cholera bacteria and other viruses.</a:t>
            </a:r>
            <a:endParaRPr lang="en-US" sz="2000" dirty="0">
              <a:solidFill>
                <a:schemeClr val="bg1"/>
              </a:solidFill>
            </a:endParaRPr>
          </a:p>
        </p:txBody>
      </p:sp>
      <p:sp>
        <p:nvSpPr>
          <p:cNvPr id="4" name="TextBox 3"/>
          <p:cNvSpPr txBox="1"/>
          <p:nvPr/>
        </p:nvSpPr>
        <p:spPr>
          <a:xfrm>
            <a:off x="1055077" y="328246"/>
            <a:ext cx="9906000" cy="769441"/>
          </a:xfrm>
          <a:prstGeom prst="rect">
            <a:avLst/>
          </a:prstGeom>
          <a:noFill/>
        </p:spPr>
        <p:txBody>
          <a:bodyPr wrap="square" rtlCol="0">
            <a:spAutoFit/>
          </a:bodyPr>
          <a:lstStyle/>
          <a:p>
            <a:r>
              <a:rPr lang="en-US" sz="4400" b="1" dirty="0">
                <a:solidFill>
                  <a:schemeClr val="bg1"/>
                </a:solidFill>
                <a:latin typeface="Cambria" panose="02040503050406030204" pitchFamily="18" charset="0"/>
              </a:rPr>
              <a:t>Why should the public care?</a:t>
            </a:r>
          </a:p>
        </p:txBody>
      </p:sp>
    </p:spTree>
    <p:extLst>
      <p:ext uri="{BB962C8B-B14F-4D97-AF65-F5344CB8AC3E}">
        <p14:creationId xmlns:p14="http://schemas.microsoft.com/office/powerpoint/2010/main" val="403004925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430051" y="5944582"/>
            <a:ext cx="8581622" cy="27699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Picture 1"/>
          <p:cNvPicPr>
            <a:picLocks noChangeAspect="1"/>
          </p:cNvPicPr>
          <p:nvPr/>
        </p:nvPicPr>
        <p:blipFill rotWithShape="1">
          <a:blip r:embed="rId3"/>
          <a:srcRect t="5369"/>
          <a:stretch/>
        </p:blipFill>
        <p:spPr>
          <a:xfrm>
            <a:off x="618152" y="234461"/>
            <a:ext cx="10057835" cy="6400800"/>
          </a:xfrm>
          <a:prstGeom prst="rect">
            <a:avLst/>
          </a:prstGeom>
        </p:spPr>
      </p:pic>
    </p:spTree>
    <p:extLst>
      <p:ext uri="{BB962C8B-B14F-4D97-AF65-F5344CB8AC3E}">
        <p14:creationId xmlns:p14="http://schemas.microsoft.com/office/powerpoint/2010/main" val="58838015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95178" y="809298"/>
            <a:ext cx="10723099" cy="5216813"/>
          </a:xfrm>
          <a:prstGeom prst="rect">
            <a:avLst/>
          </a:prstGeom>
        </p:spPr>
        <p:txBody>
          <a:bodyPr wrap="square" anchor="ctr">
            <a:spAutoFit/>
          </a:bodyPr>
          <a:lstStyle/>
          <a:p>
            <a:pPr marL="0" marR="0" lvl="0" indent="0" defTabSz="914400" rtl="0" eaLnBrk="1" fontAlgn="auto" latinLnBrk="0" hangingPunct="1">
              <a:lnSpc>
                <a:spcPct val="100000"/>
              </a:lnSpc>
              <a:spcBef>
                <a:spcPts val="0"/>
              </a:spcBef>
              <a:spcAft>
                <a:spcPts val="1200"/>
              </a:spcAft>
              <a:buClrTx/>
              <a:buSzTx/>
              <a:buFontTx/>
              <a:buNone/>
              <a:tabLst/>
              <a:defRPr/>
            </a:pPr>
            <a:r>
              <a:rPr kumimoji="0" lang="en-US" sz="800" b="1" i="0" u="none" strike="noStrike" kern="1200" cap="none" spc="0" normalizeH="0" baseline="0" noProof="0" dirty="0" smtClean="0">
                <a:ln>
                  <a:noFill/>
                </a:ln>
                <a:solidFill>
                  <a:prstClr val="white"/>
                </a:solidFill>
                <a:effectLst/>
                <a:uLnTx/>
                <a:uFillTx/>
                <a:latin typeface="Cambria" panose="02040503050406030204" pitchFamily="18" charset="0"/>
              </a:rPr>
              <a:t> </a:t>
            </a:r>
            <a:endParaRPr kumimoji="0" lang="en-US" sz="800" b="1" i="0" u="none" strike="noStrike" kern="1200" cap="none" spc="0" normalizeH="0" baseline="0" noProof="0" dirty="0">
              <a:ln>
                <a:noFill/>
              </a:ln>
              <a:solidFill>
                <a:prstClr val="white"/>
              </a:solidFill>
              <a:effectLst/>
              <a:uLnTx/>
              <a:uFillTx/>
              <a:latin typeface="Cambria" panose="02040503050406030204" pitchFamily="18" charset="0"/>
            </a:endParaRPr>
          </a:p>
          <a:p>
            <a:pPr marL="274320" marR="0" lvl="0" indent="-274320" defTabSz="914400" rtl="0" eaLnBrk="1" fontAlgn="auto" latinLnBrk="0" hangingPunct="1">
              <a:lnSpc>
                <a:spcPct val="100000"/>
              </a:lnSpc>
              <a:spcBef>
                <a:spcPts val="0"/>
              </a:spcBef>
              <a:spcAft>
                <a:spcPts val="300"/>
              </a:spcAft>
              <a:buClrTx/>
              <a:buSzTx/>
              <a:buFont typeface="Wingdings" panose="05000000000000000000" pitchFamily="2" charset="2"/>
              <a:buChar char="v"/>
              <a:tabLst/>
              <a:defRPr/>
            </a:pP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rPr>
              <a:t>Prevention: </a:t>
            </a:r>
            <a:r>
              <a:rPr kumimoji="0" lang="en-US" sz="2200" b="0" i="0" u="none" strike="noStrike" kern="1200" cap="none" spc="0" normalizeH="0" baseline="0" noProof="0" dirty="0" smtClean="0">
                <a:ln>
                  <a:noFill/>
                </a:ln>
                <a:solidFill>
                  <a:schemeClr val="accent1">
                    <a:lumMod val="20000"/>
                    <a:lumOff val="80000"/>
                  </a:schemeClr>
                </a:solidFill>
                <a:effectLst/>
                <a:uLnTx/>
                <a:uFillTx/>
                <a:latin typeface="Cambria" panose="02040503050406030204" pitchFamily="18" charset="0"/>
              </a:rPr>
              <a:t>Prevent </a:t>
            </a:r>
            <a:r>
              <a:rPr kumimoji="0" lang="en-US" sz="2200" b="0" i="0" u="none" strike="noStrike" kern="1200" cap="none" spc="0" normalizeH="0" baseline="0" noProof="0" dirty="0">
                <a:ln>
                  <a:noFill/>
                </a:ln>
                <a:solidFill>
                  <a:schemeClr val="accent1">
                    <a:lumMod val="20000"/>
                    <a:lumOff val="80000"/>
                  </a:schemeClr>
                </a:solidFill>
                <a:effectLst/>
                <a:uLnTx/>
                <a:uFillTx/>
                <a:latin typeface="Cambria" panose="02040503050406030204" pitchFamily="18" charset="0"/>
              </a:rPr>
              <a:t>the introduction of new invasive </a:t>
            </a:r>
            <a:r>
              <a:rPr kumimoji="0" lang="en-US" sz="2200" b="0" i="0" u="none" strike="noStrike" kern="1200" cap="none" spc="0" normalizeH="0" baseline="0" noProof="0" dirty="0" smtClean="0">
                <a:ln>
                  <a:noFill/>
                </a:ln>
                <a:solidFill>
                  <a:schemeClr val="accent1">
                    <a:lumMod val="20000"/>
                    <a:lumOff val="80000"/>
                  </a:schemeClr>
                </a:solidFill>
                <a:effectLst/>
                <a:uLnTx/>
                <a:uFillTx/>
                <a:latin typeface="Cambria" panose="02040503050406030204" pitchFamily="18" charset="0"/>
              </a:rPr>
              <a:t>species</a:t>
            </a:r>
            <a:endParaRPr kumimoji="0" lang="en-US" sz="2200" b="0" i="0" u="none" strike="noStrike" kern="1200" cap="none" spc="0" normalizeH="0" baseline="0" noProof="0" dirty="0">
              <a:ln>
                <a:noFill/>
              </a:ln>
              <a:solidFill>
                <a:schemeClr val="accent1">
                  <a:lumMod val="20000"/>
                  <a:lumOff val="80000"/>
                </a:schemeClr>
              </a:solidFill>
              <a:effectLst/>
              <a:uLnTx/>
              <a:uFillTx/>
              <a:latin typeface="Cambria" panose="02040503050406030204" pitchFamily="18" charset="0"/>
            </a:endParaRPr>
          </a:p>
          <a:p>
            <a:pPr marL="274320" marR="0" lvl="0" indent="-274320" defTabSz="914400" rtl="0" eaLnBrk="1" fontAlgn="auto" latinLnBrk="0" hangingPunct="1">
              <a:lnSpc>
                <a:spcPct val="100000"/>
              </a:lnSpc>
              <a:spcBef>
                <a:spcPts val="0"/>
              </a:spcBef>
              <a:spcAft>
                <a:spcPts val="300"/>
              </a:spcAft>
              <a:buClrTx/>
              <a:buSzTx/>
              <a:buFont typeface="Wingdings" panose="05000000000000000000" pitchFamily="2" charset="2"/>
              <a:buChar char="v"/>
              <a:tabLst/>
              <a:defRPr/>
            </a:pP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rPr>
              <a:t>Early Detection/ Rapid Response: </a:t>
            </a:r>
            <a:r>
              <a:rPr kumimoji="0" lang="en-US" sz="2200" b="0" i="0" u="none" strike="noStrike" kern="1200" cap="none" spc="0" normalizeH="0" baseline="0" noProof="0" dirty="0" smtClean="0">
                <a:ln>
                  <a:noFill/>
                </a:ln>
                <a:solidFill>
                  <a:schemeClr val="accent1">
                    <a:lumMod val="20000"/>
                    <a:lumOff val="80000"/>
                  </a:schemeClr>
                </a:solidFill>
                <a:effectLst/>
                <a:uLnTx/>
                <a:uFillTx/>
                <a:latin typeface="Cambria" panose="02040503050406030204" pitchFamily="18" charset="0"/>
              </a:rPr>
              <a:t>Rapidly </a:t>
            </a:r>
            <a:r>
              <a:rPr kumimoji="0" lang="en-US" sz="2200" b="0" i="0" u="none" strike="noStrike" kern="1200" cap="none" spc="0" normalizeH="0" baseline="0" noProof="0" dirty="0">
                <a:ln>
                  <a:noFill/>
                </a:ln>
                <a:solidFill>
                  <a:schemeClr val="accent1">
                    <a:lumMod val="20000"/>
                    <a:lumOff val="80000"/>
                  </a:schemeClr>
                </a:solidFill>
                <a:effectLst/>
                <a:uLnTx/>
                <a:uFillTx/>
                <a:latin typeface="Cambria" panose="02040503050406030204" pitchFamily="18" charset="0"/>
              </a:rPr>
              <a:t>detect new and recent invaders and eliminate all individuals within a specific area </a:t>
            </a:r>
            <a:endParaRPr lang="en-US" sz="2200" dirty="0">
              <a:solidFill>
                <a:schemeClr val="accent1">
                  <a:lumMod val="20000"/>
                  <a:lumOff val="80000"/>
                </a:schemeClr>
              </a:solidFill>
              <a:latin typeface="Cambria" panose="02040503050406030204" pitchFamily="18" charset="0"/>
            </a:endParaRPr>
          </a:p>
          <a:p>
            <a:pPr marL="274320" marR="0" lvl="0" indent="-274320" defTabSz="914400" rtl="0" eaLnBrk="1" fontAlgn="auto" latinLnBrk="0" hangingPunct="1">
              <a:lnSpc>
                <a:spcPct val="100000"/>
              </a:lnSpc>
              <a:spcBef>
                <a:spcPts val="0"/>
              </a:spcBef>
              <a:spcAft>
                <a:spcPts val="300"/>
              </a:spcAft>
              <a:buClrTx/>
              <a:buSzTx/>
              <a:buFont typeface="Wingdings" panose="05000000000000000000" pitchFamily="2" charset="2"/>
              <a:buChar char="v"/>
              <a:tabLst/>
              <a:defRPr/>
            </a:pPr>
            <a:r>
              <a:rPr kumimoji="0" lang="en-US" sz="2400" b="1" i="0" u="none" strike="noStrike" kern="1200" cap="none" spc="0" normalizeH="0" baseline="0" noProof="0" dirty="0" smtClean="0">
                <a:ln>
                  <a:noFill/>
                </a:ln>
                <a:solidFill>
                  <a:prstClr val="white"/>
                </a:solidFill>
                <a:effectLst/>
                <a:uLnTx/>
                <a:uFillTx/>
                <a:latin typeface="Cambria" panose="02040503050406030204" pitchFamily="18" charset="0"/>
              </a:rPr>
              <a:t>Cooperation</a:t>
            </a: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rPr>
              <a:t>: </a:t>
            </a:r>
            <a:r>
              <a:rPr kumimoji="0" lang="en-US" sz="2200" b="0" i="0" u="none" strike="noStrike" kern="1200" cap="none" spc="0" normalizeH="0" baseline="0" noProof="0" dirty="0">
                <a:ln>
                  <a:noFill/>
                </a:ln>
                <a:solidFill>
                  <a:schemeClr val="accent1">
                    <a:lumMod val="20000"/>
                    <a:lumOff val="80000"/>
                  </a:schemeClr>
                </a:solidFill>
                <a:effectLst/>
                <a:uLnTx/>
                <a:uFillTx/>
                <a:latin typeface="Cambria" panose="02040503050406030204" pitchFamily="18" charset="0"/>
              </a:rPr>
              <a:t>Share resources, including funding personnel, equipment, information and expertise</a:t>
            </a:r>
          </a:p>
          <a:p>
            <a:pPr marL="274320" marR="0" lvl="0" indent="-274320" defTabSz="914400" rtl="0" eaLnBrk="1" fontAlgn="auto" latinLnBrk="0" hangingPunct="1">
              <a:lnSpc>
                <a:spcPct val="100000"/>
              </a:lnSpc>
              <a:spcBef>
                <a:spcPts val="0"/>
              </a:spcBef>
              <a:spcAft>
                <a:spcPts val="300"/>
              </a:spcAft>
              <a:buClrTx/>
              <a:buSzTx/>
              <a:buFont typeface="Wingdings" panose="05000000000000000000" pitchFamily="2" charset="2"/>
              <a:buChar char="v"/>
              <a:tabLst/>
              <a:defRPr/>
            </a:pP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rPr>
              <a:t>Information Management: </a:t>
            </a:r>
            <a:r>
              <a:rPr kumimoji="0" lang="en-US" sz="2200" b="0" i="0" u="none" strike="noStrike" kern="1200" cap="none" spc="0" normalizeH="0" baseline="0" noProof="0" dirty="0" smtClean="0">
                <a:ln>
                  <a:noFill/>
                </a:ln>
                <a:solidFill>
                  <a:schemeClr val="accent1">
                    <a:lumMod val="20000"/>
                    <a:lumOff val="80000"/>
                  </a:schemeClr>
                </a:solidFill>
                <a:effectLst/>
                <a:uLnTx/>
                <a:uFillTx/>
                <a:latin typeface="Cambria" panose="02040503050406030204" pitchFamily="18" charset="0"/>
              </a:rPr>
              <a:t>Collect</a:t>
            </a:r>
            <a:r>
              <a:rPr kumimoji="0" lang="en-US" sz="2200" b="0" i="0" u="none" strike="noStrike" kern="1200" cap="none" spc="0" normalizeH="0" baseline="0" noProof="0" dirty="0">
                <a:ln>
                  <a:noFill/>
                </a:ln>
                <a:solidFill>
                  <a:schemeClr val="accent1">
                    <a:lumMod val="20000"/>
                    <a:lumOff val="80000"/>
                  </a:schemeClr>
                </a:solidFill>
                <a:effectLst/>
                <a:uLnTx/>
                <a:uFillTx/>
                <a:latin typeface="Cambria" panose="02040503050406030204" pitchFamily="18" charset="0"/>
              </a:rPr>
              <a:t>, utilize and share information regarding surveys, infestations, control methods, monitoring and research</a:t>
            </a:r>
          </a:p>
          <a:p>
            <a:pPr marL="274320" marR="0" lvl="0" indent="-274320" defTabSz="914400" rtl="0" eaLnBrk="1" fontAlgn="auto" latinLnBrk="0" hangingPunct="1">
              <a:lnSpc>
                <a:spcPct val="100000"/>
              </a:lnSpc>
              <a:spcBef>
                <a:spcPts val="0"/>
              </a:spcBef>
              <a:spcAft>
                <a:spcPts val="300"/>
              </a:spcAft>
              <a:buClrTx/>
              <a:buSzTx/>
              <a:buFont typeface="Wingdings" panose="05000000000000000000" pitchFamily="2" charset="2"/>
              <a:buChar char="v"/>
              <a:tabLst/>
              <a:defRPr/>
            </a:pP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rPr>
              <a:t>Control: </a:t>
            </a:r>
            <a:r>
              <a:rPr kumimoji="0" lang="en-US" sz="2200" b="0" i="0" u="none" strike="noStrike" kern="1200" cap="none" spc="0" normalizeH="0" baseline="0" noProof="0" dirty="0" smtClean="0">
                <a:ln>
                  <a:noFill/>
                </a:ln>
                <a:solidFill>
                  <a:schemeClr val="accent1">
                    <a:lumMod val="20000"/>
                    <a:lumOff val="80000"/>
                  </a:schemeClr>
                </a:solidFill>
                <a:effectLst/>
                <a:uLnTx/>
                <a:uFillTx/>
                <a:latin typeface="Cambria" panose="02040503050406030204" pitchFamily="18" charset="0"/>
              </a:rPr>
              <a:t>Control </a:t>
            </a:r>
            <a:r>
              <a:rPr kumimoji="0" lang="en-US" sz="2200" b="0" i="0" u="none" strike="noStrike" kern="1200" cap="none" spc="0" normalizeH="0" baseline="0" noProof="0" dirty="0">
                <a:ln>
                  <a:noFill/>
                </a:ln>
                <a:solidFill>
                  <a:schemeClr val="accent1">
                    <a:lumMod val="20000"/>
                    <a:lumOff val="80000"/>
                  </a:schemeClr>
                </a:solidFill>
                <a:effectLst/>
                <a:uLnTx/>
                <a:uFillTx/>
                <a:latin typeface="Cambria" panose="02040503050406030204" pitchFamily="18" charset="0"/>
              </a:rPr>
              <a:t>populations of </a:t>
            </a:r>
            <a:r>
              <a:rPr kumimoji="0" lang="en-US" sz="2200" b="0" i="0" u="none" strike="noStrike" kern="1200" cap="none" spc="0" normalizeH="0" baseline="0" noProof="0" dirty="0" err="1" smtClean="0">
                <a:ln>
                  <a:noFill/>
                </a:ln>
                <a:solidFill>
                  <a:schemeClr val="accent1">
                    <a:lumMod val="20000"/>
                    <a:lumOff val="80000"/>
                  </a:schemeClr>
                </a:solidFill>
                <a:effectLst/>
                <a:uLnTx/>
                <a:uFillTx/>
                <a:latin typeface="Cambria" panose="02040503050406030204" pitchFamily="18" charset="0"/>
              </a:rPr>
              <a:t>invasives</a:t>
            </a:r>
            <a:r>
              <a:rPr kumimoji="0" lang="en-US" sz="2200" b="0" i="0" u="none" strike="noStrike" kern="1200" cap="none" spc="0" normalizeH="0" baseline="0" noProof="0" dirty="0" smtClean="0">
                <a:ln>
                  <a:noFill/>
                </a:ln>
                <a:solidFill>
                  <a:schemeClr val="accent1">
                    <a:lumMod val="20000"/>
                    <a:lumOff val="80000"/>
                  </a:schemeClr>
                </a:solidFill>
                <a:effectLst/>
                <a:uLnTx/>
                <a:uFillTx/>
                <a:latin typeface="Cambria" panose="02040503050406030204" pitchFamily="18" charset="0"/>
              </a:rPr>
              <a:t> </a:t>
            </a:r>
            <a:r>
              <a:rPr kumimoji="0" lang="en-US" sz="2200" b="0" i="0" u="none" strike="noStrike" kern="1200" cap="none" spc="0" normalizeH="0" baseline="0" noProof="0" dirty="0">
                <a:ln>
                  <a:noFill/>
                </a:ln>
                <a:solidFill>
                  <a:schemeClr val="accent1">
                    <a:lumMod val="20000"/>
                    <a:lumOff val="80000"/>
                  </a:schemeClr>
                </a:solidFill>
                <a:effectLst/>
                <a:uLnTx/>
                <a:uFillTx/>
                <a:latin typeface="Cambria" panose="02040503050406030204" pitchFamily="18" charset="0"/>
              </a:rPr>
              <a:t>using containment, suppression and eradication strategies</a:t>
            </a:r>
          </a:p>
          <a:p>
            <a:pPr marL="274320" marR="0" lvl="0" indent="-274320" defTabSz="914400" rtl="0" eaLnBrk="1" fontAlgn="auto" latinLnBrk="0" hangingPunct="1">
              <a:lnSpc>
                <a:spcPct val="100000"/>
              </a:lnSpc>
              <a:spcBef>
                <a:spcPts val="0"/>
              </a:spcBef>
              <a:spcAft>
                <a:spcPts val="300"/>
              </a:spcAft>
              <a:buClrTx/>
              <a:buSzTx/>
              <a:buFont typeface="Wingdings" panose="05000000000000000000" pitchFamily="2" charset="2"/>
              <a:buChar char="v"/>
              <a:tabLst/>
              <a:defRPr/>
            </a:pP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rPr>
              <a:t>Restoration: </a:t>
            </a:r>
            <a:r>
              <a:rPr kumimoji="0" lang="en-US" sz="2200" b="0" i="0" u="none" strike="noStrike" kern="1200" cap="none" spc="0" normalizeH="0" baseline="0" noProof="0" dirty="0" smtClean="0">
                <a:ln>
                  <a:noFill/>
                </a:ln>
                <a:solidFill>
                  <a:schemeClr val="accent1">
                    <a:lumMod val="20000"/>
                    <a:lumOff val="80000"/>
                  </a:schemeClr>
                </a:solidFill>
                <a:effectLst/>
                <a:uLnTx/>
                <a:uFillTx/>
                <a:latin typeface="Cambria" panose="02040503050406030204" pitchFamily="18" charset="0"/>
              </a:rPr>
              <a:t>Develop </a:t>
            </a:r>
            <a:r>
              <a:rPr kumimoji="0" lang="en-US" sz="2200" b="0" i="0" u="none" strike="noStrike" kern="1200" cap="none" spc="0" normalizeH="0" baseline="0" noProof="0" dirty="0">
                <a:ln>
                  <a:noFill/>
                </a:ln>
                <a:solidFill>
                  <a:schemeClr val="accent1">
                    <a:lumMod val="20000"/>
                    <a:lumOff val="80000"/>
                  </a:schemeClr>
                </a:solidFill>
                <a:effectLst/>
                <a:uLnTx/>
                <a:uFillTx/>
                <a:latin typeface="Cambria" panose="02040503050406030204" pitchFamily="18" charset="0"/>
              </a:rPr>
              <a:t>and implement effective restoration methods for areas that have been degraded by </a:t>
            </a:r>
            <a:r>
              <a:rPr kumimoji="0" lang="en-US" sz="2200" b="0" i="0" u="none" strike="noStrike" kern="1200" cap="none" spc="0" normalizeH="0" baseline="0" noProof="0" dirty="0" smtClean="0">
                <a:ln>
                  <a:noFill/>
                </a:ln>
                <a:solidFill>
                  <a:schemeClr val="accent1">
                    <a:lumMod val="20000"/>
                    <a:lumOff val="80000"/>
                  </a:schemeClr>
                </a:solidFill>
                <a:effectLst/>
                <a:uLnTx/>
                <a:uFillTx/>
                <a:latin typeface="Cambria" panose="02040503050406030204" pitchFamily="18" charset="0"/>
              </a:rPr>
              <a:t>invasive</a:t>
            </a:r>
            <a:r>
              <a:rPr kumimoji="0" lang="en-US" sz="2200" b="0" i="0" u="none" strike="noStrike" kern="1200" cap="none" spc="0" normalizeH="0" noProof="0" dirty="0" smtClean="0">
                <a:ln>
                  <a:noFill/>
                </a:ln>
                <a:solidFill>
                  <a:schemeClr val="accent1">
                    <a:lumMod val="20000"/>
                    <a:lumOff val="80000"/>
                  </a:schemeClr>
                </a:solidFill>
                <a:effectLst/>
                <a:uLnTx/>
                <a:uFillTx/>
                <a:latin typeface="Cambria" panose="02040503050406030204" pitchFamily="18" charset="0"/>
              </a:rPr>
              <a:t> species</a:t>
            </a:r>
            <a:endParaRPr kumimoji="0" lang="en-US" sz="2200" b="0" i="0" u="none" strike="noStrike" kern="1200" cap="none" spc="0" normalizeH="0" baseline="0" noProof="0" dirty="0">
              <a:ln>
                <a:noFill/>
              </a:ln>
              <a:solidFill>
                <a:schemeClr val="accent1">
                  <a:lumMod val="20000"/>
                  <a:lumOff val="80000"/>
                </a:schemeClr>
              </a:solidFill>
              <a:effectLst/>
              <a:uLnTx/>
              <a:uFillTx/>
              <a:latin typeface="Cambria" panose="02040503050406030204" pitchFamily="18" charset="0"/>
            </a:endParaRPr>
          </a:p>
          <a:p>
            <a:pPr marL="274320" marR="0" lvl="0" indent="-274320" defTabSz="914400" rtl="0" eaLnBrk="1" fontAlgn="auto" latinLnBrk="0" hangingPunct="1">
              <a:lnSpc>
                <a:spcPct val="100000"/>
              </a:lnSpc>
              <a:spcBef>
                <a:spcPts val="0"/>
              </a:spcBef>
              <a:spcAft>
                <a:spcPts val="300"/>
              </a:spcAft>
              <a:buClrTx/>
              <a:buSzTx/>
              <a:buFont typeface="Wingdings" panose="05000000000000000000" pitchFamily="2" charset="2"/>
              <a:buChar char="v"/>
              <a:tabLst/>
              <a:defRPr/>
            </a:pP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rPr>
              <a:t>Education/Outreach: </a:t>
            </a:r>
            <a:r>
              <a:rPr kumimoji="0" lang="en-US" sz="2200" b="0" i="0" u="none" strike="noStrike" kern="1200" cap="none" spc="0" normalizeH="0" baseline="0" noProof="0" dirty="0" smtClean="0">
                <a:ln>
                  <a:noFill/>
                </a:ln>
                <a:solidFill>
                  <a:schemeClr val="accent1">
                    <a:lumMod val="20000"/>
                    <a:lumOff val="80000"/>
                  </a:schemeClr>
                </a:solidFill>
                <a:effectLst/>
                <a:uLnTx/>
                <a:uFillTx/>
                <a:latin typeface="Cambria" panose="02040503050406030204" pitchFamily="18" charset="0"/>
              </a:rPr>
              <a:t>Increase </a:t>
            </a:r>
            <a:r>
              <a:rPr kumimoji="0" lang="en-US" sz="2200" b="0" i="0" u="none" strike="noStrike" kern="1200" cap="none" spc="0" normalizeH="0" baseline="0" noProof="0" dirty="0">
                <a:ln>
                  <a:noFill/>
                </a:ln>
                <a:solidFill>
                  <a:schemeClr val="accent1">
                    <a:lumMod val="20000"/>
                    <a:lumOff val="80000"/>
                  </a:schemeClr>
                </a:solidFill>
                <a:effectLst/>
                <a:uLnTx/>
                <a:uFillTx/>
                <a:latin typeface="Cambria" panose="02040503050406030204" pitchFamily="18" charset="0"/>
              </a:rPr>
              <a:t>public awareness and understanding of invasive species issues </a:t>
            </a:r>
          </a:p>
        </p:txBody>
      </p:sp>
      <p:sp>
        <p:nvSpPr>
          <p:cNvPr id="3" name="TextBox 2"/>
          <p:cNvSpPr txBox="1"/>
          <p:nvPr/>
        </p:nvSpPr>
        <p:spPr>
          <a:xfrm>
            <a:off x="152400" y="222739"/>
            <a:ext cx="11922370" cy="692497"/>
          </a:xfrm>
          <a:prstGeom prst="rect">
            <a:avLst/>
          </a:prstGeom>
          <a:noFill/>
        </p:spPr>
        <p:txBody>
          <a:bodyPr wrap="square" rtlCol="0">
            <a:spAutoFit/>
          </a:bodyPr>
          <a:lstStyle/>
          <a:p>
            <a:pPr lvl="0"/>
            <a:r>
              <a:rPr lang="en-US" sz="3900" b="1" dirty="0">
                <a:solidFill>
                  <a:prstClr val="white"/>
                </a:solidFill>
                <a:latin typeface="Cambria" panose="02040503050406030204" pitchFamily="18" charset="0"/>
              </a:rPr>
              <a:t>Typical Strategies for Invasive Species </a:t>
            </a:r>
            <a:r>
              <a:rPr lang="en-US" sz="3900" b="1" dirty="0" smtClean="0">
                <a:solidFill>
                  <a:prstClr val="white"/>
                </a:solidFill>
                <a:latin typeface="Cambria" panose="02040503050406030204" pitchFamily="18" charset="0"/>
              </a:rPr>
              <a:t>Management</a:t>
            </a:r>
            <a:endParaRPr lang="en-US" sz="3900" b="1" dirty="0">
              <a:solidFill>
                <a:prstClr val="white"/>
              </a:solidFill>
              <a:latin typeface="Cambria" panose="02040503050406030204" pitchFamily="18" charset="0"/>
            </a:endParaRPr>
          </a:p>
        </p:txBody>
      </p:sp>
    </p:spTree>
    <p:extLst>
      <p:ext uri="{BB962C8B-B14F-4D97-AF65-F5344CB8AC3E}">
        <p14:creationId xmlns:p14="http://schemas.microsoft.com/office/powerpoint/2010/main" val="216654367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836125" y="314484"/>
            <a:ext cx="7924562"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Calibri" panose="020F0502020204030204"/>
                <a:ea typeface="+mn-ea"/>
                <a:cs typeface="+mn-cs"/>
              </a:rPr>
              <a:t>Control &amp; Methods </a:t>
            </a:r>
          </a:p>
        </p:txBody>
      </p:sp>
      <p:sp>
        <p:nvSpPr>
          <p:cNvPr id="5" name="TextBox 4"/>
          <p:cNvSpPr txBox="1"/>
          <p:nvPr/>
        </p:nvSpPr>
        <p:spPr>
          <a:xfrm>
            <a:off x="1246178" y="1289414"/>
            <a:ext cx="4018651" cy="18158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sng" strike="noStrike" kern="1200" cap="none" spc="0" normalizeH="0" baseline="0" noProof="0" dirty="0">
                <a:ln>
                  <a:noFill/>
                </a:ln>
                <a:solidFill>
                  <a:prstClr val="white"/>
                </a:solidFill>
                <a:effectLst/>
                <a:uLnTx/>
                <a:uFillTx/>
                <a:latin typeface="Calibri" panose="020F0502020204030204"/>
                <a:ea typeface="+mn-ea"/>
                <a:cs typeface="+mn-cs"/>
              </a:rPr>
              <a:t>Basic Levels of Control</a:t>
            </a:r>
          </a:p>
          <a:p>
            <a:pPr marL="91440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Eradication</a:t>
            </a:r>
          </a:p>
          <a:p>
            <a:pPr marL="91440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Containment</a:t>
            </a:r>
          </a:p>
          <a:p>
            <a:pPr marL="91440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Suppression </a:t>
            </a:r>
          </a:p>
        </p:txBody>
      </p:sp>
      <p:sp>
        <p:nvSpPr>
          <p:cNvPr id="6" name="TextBox 5"/>
          <p:cNvSpPr txBox="1"/>
          <p:nvPr/>
        </p:nvSpPr>
        <p:spPr>
          <a:xfrm>
            <a:off x="5075043" y="1264805"/>
            <a:ext cx="7407584" cy="224676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sng" strike="noStrike" kern="1200" cap="none" spc="0" normalizeH="0" baseline="0" noProof="0" dirty="0">
                <a:ln>
                  <a:noFill/>
                </a:ln>
                <a:solidFill>
                  <a:prstClr val="white"/>
                </a:solidFill>
                <a:effectLst/>
                <a:uLnTx/>
                <a:uFillTx/>
                <a:latin typeface="Calibri" panose="020F0502020204030204"/>
                <a:ea typeface="+mn-ea"/>
                <a:cs typeface="+mn-cs"/>
              </a:rPr>
              <a:t>Control Methods</a:t>
            </a:r>
          </a:p>
          <a:p>
            <a:pPr marL="73152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Physical </a:t>
            </a:r>
          </a:p>
          <a:p>
            <a:pPr marL="73152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Mechanical</a:t>
            </a:r>
          </a:p>
          <a:p>
            <a:pPr marL="73152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Chemical </a:t>
            </a:r>
            <a:r>
              <a:rPr kumimoji="0" lang="en-US" sz="2800" b="0" i="0" u="none" strike="noStrike" kern="1200" cap="none" spc="0" normalizeH="0" baseline="0" noProof="0" dirty="0" smtClean="0">
                <a:ln>
                  <a:noFill/>
                </a:ln>
                <a:solidFill>
                  <a:prstClr val="white"/>
                </a:solidFill>
                <a:effectLst/>
                <a:uLnTx/>
                <a:uFillTx/>
                <a:latin typeface="Calibri" panose="020F0502020204030204"/>
                <a:ea typeface="+mn-ea"/>
                <a:cs typeface="+mn-cs"/>
              </a:rPr>
              <a:t>application</a:t>
            </a:r>
            <a:r>
              <a:rPr kumimoji="0" lang="en-US" sz="2800" b="0" i="0" u="none" strike="noStrike" kern="1200" cap="none" spc="0" normalizeH="0" noProof="0" dirty="0" smtClean="0">
                <a:ln>
                  <a:noFill/>
                </a:ln>
                <a:solidFill>
                  <a:prstClr val="white"/>
                </a:solidFill>
                <a:effectLst/>
                <a:uLnTx/>
                <a:uFillTx/>
                <a:latin typeface="Calibri" panose="020F0502020204030204"/>
                <a:ea typeface="+mn-ea"/>
                <a:cs typeface="+mn-cs"/>
              </a:rPr>
              <a:t> (all </a:t>
            </a:r>
            <a:r>
              <a:rPr lang="en-US" sz="2800" dirty="0">
                <a:solidFill>
                  <a:prstClr val="white"/>
                </a:solidFill>
                <a:latin typeface="Calibri" panose="020F0502020204030204"/>
              </a:rPr>
              <a:t>r</a:t>
            </a:r>
            <a:r>
              <a:rPr kumimoji="0" lang="en-US" sz="2800" b="0" i="0" u="none" strike="noStrike" kern="1200" cap="none" spc="0" normalizeH="0" noProof="0" dirty="0" err="1" smtClean="0">
                <a:ln>
                  <a:noFill/>
                </a:ln>
                <a:solidFill>
                  <a:prstClr val="white"/>
                </a:solidFill>
                <a:effectLst/>
                <a:uLnTx/>
                <a:uFillTx/>
                <a:latin typeface="Calibri" panose="020F0502020204030204"/>
                <a:ea typeface="+mn-ea"/>
                <a:cs typeface="+mn-cs"/>
              </a:rPr>
              <a:t>equire</a:t>
            </a:r>
            <a:r>
              <a:rPr kumimoji="0" lang="en-US" sz="2800" b="0" i="0" u="none" strike="noStrike" kern="1200" cap="none" spc="0" normalizeH="0" noProof="0" dirty="0" smtClean="0">
                <a:ln>
                  <a:noFill/>
                </a:ln>
                <a:solidFill>
                  <a:prstClr val="white"/>
                </a:solidFill>
                <a:effectLst/>
                <a:uLnTx/>
                <a:uFillTx/>
                <a:latin typeface="Calibri" panose="020F0502020204030204"/>
                <a:ea typeface="+mn-ea"/>
                <a:cs typeface="+mn-cs"/>
              </a:rPr>
              <a:t> permits)</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73152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Biological </a:t>
            </a:r>
          </a:p>
        </p:txBody>
      </p:sp>
      <p:pic>
        <p:nvPicPr>
          <p:cNvPr id="1028" name="Picture 4" descr="http://manchesternewspapers.com/wp-content/uploads/2015/07/Water-chestnut-harvester-redit-VT-DEC.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8147" y="3423108"/>
            <a:ext cx="4572000" cy="343489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27875" y="3403194"/>
            <a:ext cx="4652103" cy="3474720"/>
          </a:xfrm>
          <a:prstGeom prst="rect">
            <a:avLst/>
          </a:prstGeom>
          <a:ln>
            <a:noFill/>
          </a:ln>
          <a:effectLst>
            <a:softEdge rad="112500"/>
          </a:effectLst>
        </p:spPr>
      </p:pic>
    </p:spTree>
    <p:extLst>
      <p:ext uri="{BB962C8B-B14F-4D97-AF65-F5344CB8AC3E}">
        <p14:creationId xmlns:p14="http://schemas.microsoft.com/office/powerpoint/2010/main" val="328052824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dirty="0"/>
          </a:p>
        </p:txBody>
      </p:sp>
      <p:sp>
        <p:nvSpPr>
          <p:cNvPr id="6" name="Text Placeholder 5"/>
          <p:cNvSpPr>
            <a:spLocks noGrp="1"/>
          </p:cNvSpPr>
          <p:nvPr>
            <p:ph type="body" sz="quarter" idx="10"/>
          </p:nvPr>
        </p:nvSpPr>
        <p:spPr/>
        <p:txBody>
          <a:bodyPr/>
          <a:lstStyle/>
          <a:p>
            <a:endParaRPr lang="en-US" dirty="0"/>
          </a:p>
        </p:txBody>
      </p:sp>
      <p:sp>
        <p:nvSpPr>
          <p:cNvPr id="7" name="Text Placeholder 6"/>
          <p:cNvSpPr>
            <a:spLocks noGrp="1"/>
          </p:cNvSpPr>
          <p:nvPr>
            <p:ph type="body" sz="quarter" idx="12"/>
          </p:nvPr>
        </p:nvSpPr>
        <p:spPr/>
        <p:txBody>
          <a:bodyPr/>
          <a:lstStyle/>
          <a:p>
            <a:endParaRPr lang="en-US" dirty="0"/>
          </a:p>
        </p:txBody>
      </p:sp>
      <p:sp>
        <p:nvSpPr>
          <p:cNvPr id="8" name="Text Placeholder 7"/>
          <p:cNvSpPr>
            <a:spLocks noGrp="1"/>
          </p:cNvSpPr>
          <p:nvPr>
            <p:ph type="body" sz="quarter" idx="13"/>
          </p:nvPr>
        </p:nvSpPr>
        <p:spPr/>
        <p:txBody>
          <a:bodyPr/>
          <a:lstStyle/>
          <a:p>
            <a:endParaRPr lang="en-US" dirty="0"/>
          </a:p>
        </p:txBody>
      </p:sp>
      <p:sp>
        <p:nvSpPr>
          <p:cNvPr id="9" name="Picture Placeholder 8"/>
          <p:cNvSpPr>
            <a:spLocks noGrp="1"/>
          </p:cNvSpPr>
          <p:nvPr>
            <p:ph type="pic" sz="quarter" idx="14"/>
          </p:nvPr>
        </p:nvSpPr>
        <p:spPr/>
      </p:sp>
    </p:spTree>
    <p:extLst>
      <p:ext uri="{BB962C8B-B14F-4D97-AF65-F5344CB8AC3E}">
        <p14:creationId xmlns:p14="http://schemas.microsoft.com/office/powerpoint/2010/main" val="9636729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NYSG AIS Template">
      <a:majorFont>
        <a:latin typeface="Cambria"/>
        <a:ea typeface=""/>
        <a:cs typeface=""/>
      </a:majorFont>
      <a:minorFont>
        <a:latin typeface="Cambr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1114</TotalTime>
  <Words>3874</Words>
  <Application>Microsoft Office PowerPoint</Application>
  <PresentationFormat>Widescreen</PresentationFormat>
  <Paragraphs>398</Paragraphs>
  <Slides>25</Slides>
  <Notes>22</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25</vt:i4>
      </vt:variant>
    </vt:vector>
  </HeadingPairs>
  <TitlesOfParts>
    <vt:vector size="33" baseType="lpstr">
      <vt:lpstr>Arial</vt:lpstr>
      <vt:lpstr>Calibri</vt:lpstr>
      <vt:lpstr>Calibri Light</vt:lpstr>
      <vt:lpstr>Cambria</vt:lpstr>
      <vt:lpstr>Times New Roman</vt:lpstr>
      <vt:lpstr>Wingdings</vt:lpstr>
      <vt:lpstr>Office Theme</vt:lpstr>
      <vt:lpstr>Custom Design</vt:lpstr>
      <vt:lpstr>PowerPoint Presentation</vt:lpstr>
      <vt:lpstr>PowerPoint Presentation</vt:lpstr>
      <vt:lpstr>Aquatic Invasive Species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Curly-leaf Pondweed (Potamogeton crispus)</vt:lpstr>
      <vt:lpstr>European Frog Bit (Hydrocharis morsus-ranae)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Cornell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Aquatic Invasive Species steward training</dc:title>
  <dc:creator>blr93;blr93@cornell.edu</dc:creator>
  <cp:keywords>AIS </cp:keywords>
  <cp:lastModifiedBy>blr93</cp:lastModifiedBy>
  <cp:revision>67</cp:revision>
  <dcterms:created xsi:type="dcterms:W3CDTF">2016-07-26T17:51:46Z</dcterms:created>
  <dcterms:modified xsi:type="dcterms:W3CDTF">2018-02-05T16:49:55Z</dcterms:modified>
  <cp:category>Aquatic Invasive Species training</cp:category>
</cp:coreProperties>
</file>